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78" r:id="rId5"/>
    <p:sldId id="260" r:id="rId6"/>
    <p:sldId id="261" r:id="rId7"/>
    <p:sldId id="264" r:id="rId8"/>
    <p:sldId id="265" r:id="rId9"/>
    <p:sldId id="266" r:id="rId10"/>
    <p:sldId id="279" r:id="rId11"/>
    <p:sldId id="262" r:id="rId12"/>
    <p:sldId id="273" r:id="rId13"/>
    <p:sldId id="274" r:id="rId14"/>
    <p:sldId id="263" r:id="rId15"/>
    <p:sldId id="267" r:id="rId16"/>
    <p:sldId id="268" r:id="rId17"/>
    <p:sldId id="269" r:id="rId18"/>
    <p:sldId id="277" r:id="rId19"/>
    <p:sldId id="275" r:id="rId20"/>
    <p:sldId id="276" r:id="rId21"/>
    <p:sldId id="281" r:id="rId22"/>
    <p:sldId id="280" r:id="rId23"/>
    <p:sldId id="270" r:id="rId24"/>
    <p:sldId id="272" r:id="rId25"/>
    <p:sldId id="271" r:id="rId26"/>
    <p:sldId id="282" r:id="rId27"/>
    <p:sldId id="284" r:id="rId28"/>
    <p:sldId id="286" r:id="rId29"/>
    <p:sldId id="285" r:id="rId30"/>
    <p:sldId id="287" r:id="rId31"/>
    <p:sldId id="283"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9E8-BBD5-5FD2-A196-E71F95CC0B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83E7D0-ED2B-95B2-D429-7427F0E80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0C7F32-A240-21C4-A8DB-4A18AE8D2F47}"/>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5" name="Footer Placeholder 4">
            <a:extLst>
              <a:ext uri="{FF2B5EF4-FFF2-40B4-BE49-F238E27FC236}">
                <a16:creationId xmlns:a16="http://schemas.microsoft.com/office/drawing/2014/main" id="{439EEAD2-5EDC-1E9D-856F-282BE9E378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EAB3BD-CAFD-DA4B-FD61-B0EAD1071F43}"/>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356078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B715-2A82-6F2C-FF2D-00E7268CC2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9EC3D-F261-2196-9EA9-E8FBEF475B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DF3CE-A640-2395-57F1-C542BF0C9E9F}"/>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5" name="Footer Placeholder 4">
            <a:extLst>
              <a:ext uri="{FF2B5EF4-FFF2-40B4-BE49-F238E27FC236}">
                <a16:creationId xmlns:a16="http://schemas.microsoft.com/office/drawing/2014/main" id="{9C8467A0-4D0B-69EF-C5B8-738A71D933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814529-A56B-B78D-80D5-16B0A2DAEEEA}"/>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381225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A700F-088F-B645-6843-595309DFF1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3E589C-7698-AC5B-ECD1-4BBE30C7D7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49886-C2D1-56D1-D6BB-D4B2E5D6233B}"/>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5" name="Footer Placeholder 4">
            <a:extLst>
              <a:ext uri="{FF2B5EF4-FFF2-40B4-BE49-F238E27FC236}">
                <a16:creationId xmlns:a16="http://schemas.microsoft.com/office/drawing/2014/main" id="{8CD5CA27-DAC3-16F2-27F8-3C9FB78600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5EAC9E-2E89-906F-C3C0-E8B8A07D666F}"/>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251254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2526-0183-0785-C429-B8B23F510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9C86B-441F-7AE3-8BBE-D037B2CAFF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0D8A7-85B4-7A35-A76E-46B6858E0D4A}"/>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5" name="Footer Placeholder 4">
            <a:extLst>
              <a:ext uri="{FF2B5EF4-FFF2-40B4-BE49-F238E27FC236}">
                <a16:creationId xmlns:a16="http://schemas.microsoft.com/office/drawing/2014/main" id="{FD075483-3630-1565-3CDC-6DC205D20E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70F9E1-FDAE-7C32-C6D3-AFC0203A2B29}"/>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339883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0D72-0F0F-F248-5AD1-F48C1044B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D91821-85BC-2BA2-AD63-9EDD9445E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B236ED-CA66-0FDE-BDDF-CCB0CE68FFEE}"/>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5" name="Footer Placeholder 4">
            <a:extLst>
              <a:ext uri="{FF2B5EF4-FFF2-40B4-BE49-F238E27FC236}">
                <a16:creationId xmlns:a16="http://schemas.microsoft.com/office/drawing/2014/main" id="{4FBD896B-2659-5DCF-50E0-655F563E2C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62C163-225F-32A5-C058-0CB9F967774F}"/>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296818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93EB-B91C-8F3E-4DE8-D6F03A64C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BFA92-5DA2-FFFC-5E1B-B0EB35322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6B8E6-76DC-F052-EEC4-3ACCF32892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CEF1D7-544D-10CF-A517-2F50E3E390C3}"/>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6" name="Footer Placeholder 5">
            <a:extLst>
              <a:ext uri="{FF2B5EF4-FFF2-40B4-BE49-F238E27FC236}">
                <a16:creationId xmlns:a16="http://schemas.microsoft.com/office/drawing/2014/main" id="{1BAAD66A-E6BD-68A7-D04F-3C1D2D1CED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062339-7877-F5DE-A789-87D7FDF4E395}"/>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130168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8C4B-5367-48B9-ED0A-74BD72347F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92BFB-0085-D13D-B1E2-FEC33E1D6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A126E0-C0F1-EC8B-F4A0-02C3ED124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C33E97-0370-025F-D4CA-6EBA74601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B160D-18E9-4FFB-6506-C26D207BB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3939B-CFDF-E864-A865-9D265A2473CD}"/>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8" name="Footer Placeholder 7">
            <a:extLst>
              <a:ext uri="{FF2B5EF4-FFF2-40B4-BE49-F238E27FC236}">
                <a16:creationId xmlns:a16="http://schemas.microsoft.com/office/drawing/2014/main" id="{39AEE801-1C14-E7B2-F7F7-8E1CE1B6D2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CD93EE-40C9-6191-246F-D5C61B001AE8}"/>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264398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92DF-3E2C-E015-4F81-3C2F96B696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23A39A-F8AD-4A80-8925-E76E7222F3FC}"/>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4" name="Footer Placeholder 3">
            <a:extLst>
              <a:ext uri="{FF2B5EF4-FFF2-40B4-BE49-F238E27FC236}">
                <a16:creationId xmlns:a16="http://schemas.microsoft.com/office/drawing/2014/main" id="{911BC93C-EE3B-8A13-1398-15BE74F595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CEFE2B-283E-D476-BF35-505410E7B183}"/>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316266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461D63-270A-ABC4-5970-F188E607A427}"/>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3" name="Footer Placeholder 2">
            <a:extLst>
              <a:ext uri="{FF2B5EF4-FFF2-40B4-BE49-F238E27FC236}">
                <a16:creationId xmlns:a16="http://schemas.microsoft.com/office/drawing/2014/main" id="{E9787E6E-76E5-0BDC-029C-00AF9EB7022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6BB0DE-102A-09E3-EDA5-167A95175DAD}"/>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146563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042E-3A1B-327C-BC90-2D2495A69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41A802-FA76-645B-185B-4EAE568BC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1DC63F-9CF4-A617-C842-652FC1BF5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2484A-031B-32DC-0733-8A1FDDDD1EE0}"/>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6" name="Footer Placeholder 5">
            <a:extLst>
              <a:ext uri="{FF2B5EF4-FFF2-40B4-BE49-F238E27FC236}">
                <a16:creationId xmlns:a16="http://schemas.microsoft.com/office/drawing/2014/main" id="{ADC08331-E768-F36E-9C3E-ECDCDAD885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C464D5-0272-5DCD-0512-2AFFF14099A6}"/>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426225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27F3-71BB-1EC2-3186-15B77E72F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F5A4D9-52A6-958F-2AF4-0EB6AF0DE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5A9291-87A2-DCF7-6866-4E5F49DDD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711628-5F29-AAE8-477D-EF0A961881B6}"/>
              </a:ext>
            </a:extLst>
          </p:cNvPr>
          <p:cNvSpPr>
            <a:spLocks noGrp="1"/>
          </p:cNvSpPr>
          <p:nvPr>
            <p:ph type="dt" sz="half" idx="10"/>
          </p:nvPr>
        </p:nvSpPr>
        <p:spPr/>
        <p:txBody>
          <a:bodyPr/>
          <a:lstStyle/>
          <a:p>
            <a:fld id="{B5A73785-045A-4B93-8C57-737861B32D8D}" type="datetimeFigureOut">
              <a:rPr lang="en-US" smtClean="0"/>
              <a:t>3/29/2023</a:t>
            </a:fld>
            <a:endParaRPr lang="en-US" dirty="0"/>
          </a:p>
        </p:txBody>
      </p:sp>
      <p:sp>
        <p:nvSpPr>
          <p:cNvPr id="6" name="Footer Placeholder 5">
            <a:extLst>
              <a:ext uri="{FF2B5EF4-FFF2-40B4-BE49-F238E27FC236}">
                <a16:creationId xmlns:a16="http://schemas.microsoft.com/office/drawing/2014/main" id="{A19AEAA2-46C4-5134-656C-0D0F51D6D4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383301-1970-3BA6-C3A8-980416021766}"/>
              </a:ext>
            </a:extLst>
          </p:cNvPr>
          <p:cNvSpPr>
            <a:spLocks noGrp="1"/>
          </p:cNvSpPr>
          <p:nvPr>
            <p:ph type="sldNum" sz="quarter" idx="12"/>
          </p:nvPr>
        </p:nvSpPr>
        <p:spPr/>
        <p:txBody>
          <a:bodyPr/>
          <a:lstStyle/>
          <a:p>
            <a:fld id="{1FE742DF-4AD2-4736-B01C-0BFFAE3D806B}" type="slidenum">
              <a:rPr lang="en-US" smtClean="0"/>
              <a:t>‹#›</a:t>
            </a:fld>
            <a:endParaRPr lang="en-US" dirty="0"/>
          </a:p>
        </p:txBody>
      </p:sp>
    </p:spTree>
    <p:extLst>
      <p:ext uri="{BB962C8B-B14F-4D97-AF65-F5344CB8AC3E}">
        <p14:creationId xmlns:p14="http://schemas.microsoft.com/office/powerpoint/2010/main" val="416153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FFE923-00E9-8511-6CB1-0FEAD1BC9C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3F990F-3855-248D-DFFE-6D1266AD74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685CF-48D4-FA2C-0675-822238D8A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73785-045A-4B93-8C57-737861B32D8D}" type="datetimeFigureOut">
              <a:rPr lang="en-US" smtClean="0"/>
              <a:t>3/29/2023</a:t>
            </a:fld>
            <a:endParaRPr lang="en-US" dirty="0"/>
          </a:p>
        </p:txBody>
      </p:sp>
      <p:sp>
        <p:nvSpPr>
          <p:cNvPr id="5" name="Footer Placeholder 4">
            <a:extLst>
              <a:ext uri="{FF2B5EF4-FFF2-40B4-BE49-F238E27FC236}">
                <a16:creationId xmlns:a16="http://schemas.microsoft.com/office/drawing/2014/main" id="{8330DB5A-1FE0-1FEC-7CD3-95549D3E91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691E74-E07E-8698-B6E6-6845F3B9EF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742DF-4AD2-4736-B01C-0BFFAE3D806B}" type="slidenum">
              <a:rPr lang="en-US" smtClean="0"/>
              <a:t>‹#›</a:t>
            </a:fld>
            <a:endParaRPr lang="en-US" dirty="0"/>
          </a:p>
        </p:txBody>
      </p:sp>
    </p:spTree>
    <p:extLst>
      <p:ext uri="{BB962C8B-B14F-4D97-AF65-F5344CB8AC3E}">
        <p14:creationId xmlns:p14="http://schemas.microsoft.com/office/powerpoint/2010/main" val="361406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735776E2-1288-052D-BA81-BEAB9B472A88}"/>
              </a:ext>
            </a:extLst>
          </p:cNvPr>
          <p:cNvPicPr>
            <a:picLocks noChangeAspect="1"/>
          </p:cNvPicPr>
          <p:nvPr/>
        </p:nvPicPr>
        <p:blipFill rotWithShape="1">
          <a:blip r:embed="rId2">
            <a:extLst>
              <a:ext uri="{28A0092B-C50C-407E-A947-70E740481C1C}">
                <a14:useLocalDpi xmlns:a14="http://schemas.microsoft.com/office/drawing/2010/main" val="0"/>
              </a:ext>
            </a:extLst>
          </a:blip>
          <a:srcRect l="19394" t="6484" r="1914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6525DA-1546-31FD-FAB5-2B4BC7B3C590}"/>
              </a:ext>
            </a:extLst>
          </p:cNvPr>
          <p:cNvSpPr>
            <a:spLocks noGrp="1"/>
          </p:cNvSpPr>
          <p:nvPr>
            <p:ph type="ctrTitle"/>
          </p:nvPr>
        </p:nvSpPr>
        <p:spPr>
          <a:xfrm>
            <a:off x="477981" y="1122363"/>
            <a:ext cx="4023360" cy="2068892"/>
          </a:xfrm>
        </p:spPr>
        <p:txBody>
          <a:bodyPr anchor="b">
            <a:normAutofit/>
          </a:bodyPr>
          <a:lstStyle/>
          <a:p>
            <a:r>
              <a:rPr lang="en-US" sz="4800" dirty="0">
                <a:latin typeface="Calibri" panose="020F0502020204030204" pitchFamily="34" charset="0"/>
                <a:cs typeface="Calibri" panose="020F0502020204030204" pitchFamily="34" charset="0"/>
              </a:rPr>
              <a:t>Those who said ‘Yes’ to Christ’s call: </a:t>
            </a:r>
          </a:p>
        </p:txBody>
      </p:sp>
      <p:sp>
        <p:nvSpPr>
          <p:cNvPr id="3" name="Subtitle 2">
            <a:extLst>
              <a:ext uri="{FF2B5EF4-FFF2-40B4-BE49-F238E27FC236}">
                <a16:creationId xmlns:a16="http://schemas.microsoft.com/office/drawing/2014/main" id="{895F751D-1C4E-D71F-3DE6-40D4DE245CB8}"/>
              </a:ext>
            </a:extLst>
          </p:cNvPr>
          <p:cNvSpPr>
            <a:spLocks noGrp="1"/>
          </p:cNvSpPr>
          <p:nvPr>
            <p:ph type="subTitle" idx="1"/>
          </p:nvPr>
        </p:nvSpPr>
        <p:spPr>
          <a:xfrm>
            <a:off x="477980" y="4546920"/>
            <a:ext cx="4728502" cy="1534143"/>
          </a:xfrm>
        </p:spPr>
        <p:txBody>
          <a:bodyPr>
            <a:noAutofit/>
          </a:bodyPr>
          <a:lstStyle/>
          <a:p>
            <a:r>
              <a:rPr lang="en-US" sz="2800" dirty="0">
                <a:latin typeface="Calibri" panose="020F0502020204030204" pitchFamily="34" charset="0"/>
                <a:cs typeface="Calibri" panose="020F0502020204030204" pitchFamily="34" charset="0"/>
              </a:rPr>
              <a:t>The Saints and Sinners in our Spiritual Ancestry and in Us</a:t>
            </a:r>
          </a:p>
          <a:p>
            <a:r>
              <a:rPr lang="en-US" sz="2800" dirty="0">
                <a:latin typeface="Calibri" panose="020F0502020204030204" pitchFamily="34" charset="0"/>
                <a:cs typeface="Calibri" panose="020F0502020204030204" pitchFamily="34" charset="0"/>
              </a:rPr>
              <a:t>Soup &amp; Scripture March 2023</a:t>
            </a:r>
          </a:p>
          <a:p>
            <a:r>
              <a:rPr lang="en-US" sz="2800" dirty="0">
                <a:latin typeface="Calibri" panose="020F0502020204030204" pitchFamily="34" charset="0"/>
                <a:cs typeface="Calibri" panose="020F0502020204030204" pitchFamily="34" charset="0"/>
              </a:rPr>
              <a:t>Rev. Elizabeth D. McLean</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8566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F19F2A-A2E4-2AE5-E116-CD4E4A5B93E7}"/>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Martyred or Mistaken?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3164BD2-E235-3CBF-D091-343296BA66D5}"/>
              </a:ext>
            </a:extLst>
          </p:cNvPr>
          <p:cNvSpPr>
            <a:spLocks noGrp="1"/>
          </p:cNvSpPr>
          <p:nvPr>
            <p:ph idx="1"/>
          </p:nvPr>
        </p:nvSpPr>
        <p:spPr>
          <a:xfrm>
            <a:off x="5219700" y="1119031"/>
            <a:ext cx="6062251" cy="5343189"/>
          </a:xfrm>
        </p:spPr>
        <p:txBody>
          <a:bodyPr>
            <a:noAutofit/>
          </a:bodyPr>
          <a:lstStyle/>
          <a:p>
            <a:r>
              <a:rPr lang="en-US" dirty="0"/>
              <a:t>Given the ambiguity of Judas’ motivation it is hard to say whether he martyred himself for the cause of overthrowing Rome.  His death was not in witness to Christ or the Gospel, and did not even acknowledge God’s forgiveness through Christ.</a:t>
            </a:r>
          </a:p>
          <a:p>
            <a:endParaRPr lang="en-US" dirty="0"/>
          </a:p>
          <a:p>
            <a:r>
              <a:rPr lang="en-US" dirty="0"/>
              <a:t>Judas’ witness was to how he believed his way was the only right way. If he betrayed Jesus at his own request, however, then he died a martyr’s death.</a:t>
            </a:r>
          </a:p>
        </p:txBody>
      </p:sp>
    </p:spTree>
    <p:extLst>
      <p:ext uri="{BB962C8B-B14F-4D97-AF65-F5344CB8AC3E}">
        <p14:creationId xmlns:p14="http://schemas.microsoft.com/office/powerpoint/2010/main" val="225622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indoor, posing&#10;&#10;Description automatically generated">
            <a:extLst>
              <a:ext uri="{FF2B5EF4-FFF2-40B4-BE49-F238E27FC236}">
                <a16:creationId xmlns:a16="http://schemas.microsoft.com/office/drawing/2014/main" id="{CBF79DA4-4BBC-D83D-DEB3-3B75D729D702}"/>
              </a:ext>
            </a:extLst>
          </p:cNvPr>
          <p:cNvPicPr>
            <a:picLocks noChangeAspect="1"/>
          </p:cNvPicPr>
          <p:nvPr/>
        </p:nvPicPr>
        <p:blipFill rotWithShape="1">
          <a:blip r:embed="rId2">
            <a:extLst>
              <a:ext uri="{28A0092B-C50C-407E-A947-70E740481C1C}">
                <a14:useLocalDpi xmlns:a14="http://schemas.microsoft.com/office/drawing/2010/main" val="0"/>
              </a:ext>
            </a:extLst>
          </a:blip>
          <a:srcRect t="13937" r="-1" b="44387"/>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Picture 4" descr="A picture containing text&#10;&#10;Description automatically generated">
            <a:extLst>
              <a:ext uri="{FF2B5EF4-FFF2-40B4-BE49-F238E27FC236}">
                <a16:creationId xmlns:a16="http://schemas.microsoft.com/office/drawing/2014/main" id="{DC1931FC-84F1-105F-6508-BEB0DAD0225E}"/>
              </a:ext>
            </a:extLst>
          </p:cNvPr>
          <p:cNvPicPr>
            <a:picLocks noChangeAspect="1"/>
          </p:cNvPicPr>
          <p:nvPr/>
        </p:nvPicPr>
        <p:blipFill rotWithShape="1">
          <a:blip r:embed="rId3">
            <a:extLst>
              <a:ext uri="{28A0092B-C50C-407E-A947-70E740481C1C}">
                <a14:useLocalDpi xmlns:a14="http://schemas.microsoft.com/office/drawing/2010/main" val="0"/>
              </a:ext>
            </a:extLst>
          </a:blip>
          <a:srcRect t="18733" b="10638"/>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Picture 6" descr="A close up of a person&#10;&#10;Description automatically generated with low confidence">
            <a:extLst>
              <a:ext uri="{FF2B5EF4-FFF2-40B4-BE49-F238E27FC236}">
                <a16:creationId xmlns:a16="http://schemas.microsoft.com/office/drawing/2014/main" id="{61C4B74B-C515-9A19-6664-6E1EE5355D7F}"/>
              </a:ext>
            </a:extLst>
          </p:cNvPr>
          <p:cNvPicPr>
            <a:picLocks noChangeAspect="1"/>
          </p:cNvPicPr>
          <p:nvPr/>
        </p:nvPicPr>
        <p:blipFill rotWithShape="1">
          <a:blip r:embed="rId4">
            <a:extLst>
              <a:ext uri="{28A0092B-C50C-407E-A947-70E740481C1C}">
                <a14:useLocalDpi xmlns:a14="http://schemas.microsoft.com/office/drawing/2010/main" val="0"/>
              </a:ext>
            </a:extLst>
          </a:blip>
          <a:srcRect l="2268" r="31267" b="-1"/>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10" name="TextBox 9">
            <a:extLst>
              <a:ext uri="{FF2B5EF4-FFF2-40B4-BE49-F238E27FC236}">
                <a16:creationId xmlns:a16="http://schemas.microsoft.com/office/drawing/2014/main" id="{0CCCDFF5-1802-C79B-C2E5-80AD553C0A79}"/>
              </a:ext>
            </a:extLst>
          </p:cNvPr>
          <p:cNvSpPr txBox="1"/>
          <p:nvPr/>
        </p:nvSpPr>
        <p:spPr>
          <a:xfrm>
            <a:off x="6988629" y="242596"/>
            <a:ext cx="4669971" cy="1446550"/>
          </a:xfrm>
          <a:prstGeom prst="rect">
            <a:avLst/>
          </a:prstGeom>
          <a:noFill/>
        </p:spPr>
        <p:txBody>
          <a:bodyPr wrap="square" rtlCol="0">
            <a:spAutoFit/>
          </a:bodyPr>
          <a:lstStyle/>
          <a:p>
            <a:pPr algn="ctr"/>
            <a:r>
              <a:rPr lang="en-US" sz="4400" b="1" dirty="0">
                <a:solidFill>
                  <a:schemeClr val="bg1"/>
                </a:solidFill>
              </a:rPr>
              <a:t>Stephen- The First Martyr for Christ</a:t>
            </a:r>
          </a:p>
        </p:txBody>
      </p:sp>
    </p:spTree>
    <p:extLst>
      <p:ext uri="{BB962C8B-B14F-4D97-AF65-F5344CB8AC3E}">
        <p14:creationId xmlns:p14="http://schemas.microsoft.com/office/powerpoint/2010/main" val="163867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528500-53B6-7ED8-5025-C7F1B067A1A5}"/>
              </a:ext>
            </a:extLst>
          </p:cNvPr>
          <p:cNvSpPr>
            <a:spLocks noGrp="1"/>
          </p:cNvSpPr>
          <p:nvPr>
            <p:ph type="title"/>
          </p:nvPr>
        </p:nvSpPr>
        <p:spPr>
          <a:xfrm>
            <a:off x="1006900" y="1188637"/>
            <a:ext cx="3141430" cy="4480726"/>
          </a:xfrm>
        </p:spPr>
        <p:txBody>
          <a:bodyPr>
            <a:normAutofit/>
          </a:bodyPr>
          <a:lstStyle/>
          <a:p>
            <a:pPr algn="r"/>
            <a:r>
              <a:rPr lang="en-US" sz="6600" dirty="0"/>
              <a:t>Acts 6:5, 8- 7:60</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BDB353-0402-AB0B-F7DC-14F386C882F1}"/>
              </a:ext>
            </a:extLst>
          </p:cNvPr>
          <p:cNvSpPr>
            <a:spLocks noGrp="1"/>
          </p:cNvSpPr>
          <p:nvPr>
            <p:ph idx="1"/>
          </p:nvPr>
        </p:nvSpPr>
        <p:spPr>
          <a:xfrm>
            <a:off x="4654296" y="1338729"/>
            <a:ext cx="7212569" cy="4195296"/>
          </a:xfrm>
        </p:spPr>
        <p:txBody>
          <a:bodyPr anchor="ctr">
            <a:noAutofit/>
          </a:bodyPr>
          <a:lstStyle/>
          <a:p>
            <a:r>
              <a:rPr lang="en-US" sz="2400" dirty="0"/>
              <a:t>Stephen was chosen and ordained with laying on of hands for the task of  “waiting on tables” – that is giving widows and orphans a daily distribution of food. His name is Greek, which points to him being one of the many Hellenized Jews from the Diaspora.</a:t>
            </a:r>
          </a:p>
          <a:p>
            <a:r>
              <a:rPr lang="en-US" sz="2400" dirty="0"/>
              <a:t>The criteria for his selection was that he needed to be “full of the Spirit and wisdom.”</a:t>
            </a:r>
          </a:p>
          <a:p>
            <a:r>
              <a:rPr lang="en-US" sz="2400" dirty="0"/>
              <a:t>Stephen did “great wonders and signs among the people” because he was full of grace and power.</a:t>
            </a:r>
          </a:p>
          <a:p>
            <a:r>
              <a:rPr lang="en-US" sz="2400" dirty="0"/>
              <a:t>Some people from a synagogue tried to challenge him but were unsuccessful in argument. So, they offered false testimony to get him arrested. The council which questioned him said he “had the face of an angel.”</a:t>
            </a:r>
          </a:p>
        </p:txBody>
      </p:sp>
    </p:spTree>
    <p:extLst>
      <p:ext uri="{BB962C8B-B14F-4D97-AF65-F5344CB8AC3E}">
        <p14:creationId xmlns:p14="http://schemas.microsoft.com/office/powerpoint/2010/main" val="63330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41229F-A2C6-8AF2-945B-69180B565CE7}"/>
              </a:ext>
            </a:extLst>
          </p:cNvPr>
          <p:cNvSpPr>
            <a:spLocks noGrp="1"/>
          </p:cNvSpPr>
          <p:nvPr>
            <p:ph type="title"/>
          </p:nvPr>
        </p:nvSpPr>
        <p:spPr>
          <a:xfrm>
            <a:off x="1153618" y="1239927"/>
            <a:ext cx="4008586" cy="4680583"/>
          </a:xfrm>
        </p:spPr>
        <p:txBody>
          <a:bodyPr anchor="ctr">
            <a:normAutofit/>
          </a:bodyPr>
          <a:lstStyle/>
          <a:p>
            <a:r>
              <a:rPr lang="en-US" sz="5200" dirty="0"/>
              <a:t>Witness even in death</a:t>
            </a:r>
          </a:p>
        </p:txBody>
      </p:sp>
      <p:sp>
        <p:nvSpPr>
          <p:cNvPr id="3" name="Content Placeholder 2">
            <a:extLst>
              <a:ext uri="{FF2B5EF4-FFF2-40B4-BE49-F238E27FC236}">
                <a16:creationId xmlns:a16="http://schemas.microsoft.com/office/drawing/2014/main" id="{9FCA7E06-A5DB-6BD1-C534-3A4115881F7B}"/>
              </a:ext>
            </a:extLst>
          </p:cNvPr>
          <p:cNvSpPr>
            <a:spLocks noGrp="1"/>
          </p:cNvSpPr>
          <p:nvPr>
            <p:ph idx="1"/>
          </p:nvPr>
        </p:nvSpPr>
        <p:spPr>
          <a:xfrm>
            <a:off x="4943475" y="158573"/>
            <a:ext cx="6320272" cy="5927902"/>
          </a:xfrm>
        </p:spPr>
        <p:txBody>
          <a:bodyPr anchor="ctr">
            <a:noAutofit/>
          </a:bodyPr>
          <a:lstStyle/>
          <a:p>
            <a:r>
              <a:rPr lang="en-US" sz="2400" dirty="0"/>
              <a:t>Stephen’s testimony before the council in Chapter 7 of Acts is a synopsis of God’s activity in the world. It enraged his opponents who sought his death. </a:t>
            </a:r>
          </a:p>
          <a:p>
            <a:r>
              <a:rPr lang="en-US" sz="2400" dirty="0"/>
              <a:t>He was taken outside the city to be stoned to death, remaining faithful to the end because he was given a vision of God and Christ’s glory. He was Christlike in his forgiveness of his murderers. Saul approved of his death and held the coats of his murderers.</a:t>
            </a:r>
          </a:p>
          <a:p>
            <a:r>
              <a:rPr lang="en-US" sz="2400" dirty="0"/>
              <a:t>Stephen was the first martyr to die for Christ. </a:t>
            </a:r>
          </a:p>
        </p:txBody>
      </p:sp>
    </p:spTree>
    <p:extLst>
      <p:ext uri="{BB962C8B-B14F-4D97-AF65-F5344CB8AC3E}">
        <p14:creationId xmlns:p14="http://schemas.microsoft.com/office/powerpoint/2010/main" val="116710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erson with a beard&#10;&#10;Description automatically generated with medium confidence">
            <a:extLst>
              <a:ext uri="{FF2B5EF4-FFF2-40B4-BE49-F238E27FC236}">
                <a16:creationId xmlns:a16="http://schemas.microsoft.com/office/drawing/2014/main" id="{0ACE9D4B-9D34-865B-D760-CED5040EF1D0}"/>
              </a:ext>
            </a:extLst>
          </p:cNvPr>
          <p:cNvPicPr>
            <a:picLocks noChangeAspect="1"/>
          </p:cNvPicPr>
          <p:nvPr/>
        </p:nvPicPr>
        <p:blipFill rotWithShape="1">
          <a:blip r:embed="rId2">
            <a:extLst>
              <a:ext uri="{28A0092B-C50C-407E-A947-70E740481C1C}">
                <a14:useLocalDpi xmlns:a14="http://schemas.microsoft.com/office/drawing/2010/main" val="0"/>
              </a:ext>
            </a:extLst>
          </a:blip>
          <a:srcRect l="17165" r="21164" b="-1"/>
          <a:stretch/>
        </p:blipFill>
        <p:spPr>
          <a:xfrm>
            <a:off x="615207" y="623274"/>
            <a:ext cx="2535680" cy="2765085"/>
          </a:xfrm>
          <a:prstGeom prst="rect">
            <a:avLst/>
          </a:prstGeom>
        </p:spPr>
      </p:pic>
      <p:pic>
        <p:nvPicPr>
          <p:cNvPr id="7" name="Picture 6" descr="A black and white drawing of a person with a beard&#10;&#10;Description automatically generated with medium confidence">
            <a:extLst>
              <a:ext uri="{FF2B5EF4-FFF2-40B4-BE49-F238E27FC236}">
                <a16:creationId xmlns:a16="http://schemas.microsoft.com/office/drawing/2014/main" id="{8AF867A2-4715-C8F1-5520-EB85494716B0}"/>
              </a:ext>
            </a:extLst>
          </p:cNvPr>
          <p:cNvPicPr>
            <a:picLocks noChangeAspect="1"/>
          </p:cNvPicPr>
          <p:nvPr/>
        </p:nvPicPr>
        <p:blipFill rotWithShape="1">
          <a:blip r:embed="rId3">
            <a:extLst>
              <a:ext uri="{28A0092B-C50C-407E-A947-70E740481C1C}">
                <a14:useLocalDpi xmlns:a14="http://schemas.microsoft.com/office/drawing/2010/main" val="0"/>
              </a:ext>
            </a:extLst>
          </a:blip>
          <a:srcRect r="-2" b="4309"/>
          <a:stretch/>
        </p:blipFill>
        <p:spPr>
          <a:xfrm>
            <a:off x="3242327" y="623275"/>
            <a:ext cx="2535680" cy="2765085"/>
          </a:xfrm>
          <a:prstGeom prst="rect">
            <a:avLst/>
          </a:prstGeom>
        </p:spPr>
      </p:pic>
      <p:pic>
        <p:nvPicPr>
          <p:cNvPr id="5" name="Picture 4" descr="A picture containing calendar&#10;&#10;Description automatically generated">
            <a:extLst>
              <a:ext uri="{FF2B5EF4-FFF2-40B4-BE49-F238E27FC236}">
                <a16:creationId xmlns:a16="http://schemas.microsoft.com/office/drawing/2014/main" id="{EF2D1880-D21A-50B6-10A3-BD5676356155}"/>
              </a:ext>
            </a:extLst>
          </p:cNvPr>
          <p:cNvPicPr>
            <a:picLocks noChangeAspect="1"/>
          </p:cNvPicPr>
          <p:nvPr/>
        </p:nvPicPr>
        <p:blipFill rotWithShape="1">
          <a:blip r:embed="rId4">
            <a:extLst>
              <a:ext uri="{28A0092B-C50C-407E-A947-70E740481C1C}">
                <a14:useLocalDpi xmlns:a14="http://schemas.microsoft.com/office/drawing/2010/main" val="0"/>
              </a:ext>
            </a:extLst>
          </a:blip>
          <a:srcRect t="15705" r="3" b="12707"/>
          <a:stretch/>
        </p:blipFill>
        <p:spPr>
          <a:xfrm>
            <a:off x="621673" y="3469641"/>
            <a:ext cx="5149869" cy="2765085"/>
          </a:xfrm>
          <a:prstGeom prst="rect">
            <a:avLst/>
          </a:prstGeom>
        </p:spPr>
      </p:pic>
      <p:sp>
        <p:nvSpPr>
          <p:cNvPr id="29" name="Right Triangle 2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623275"/>
            <a:ext cx="545082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E5A6971-0775-C6F8-8FFA-09EDB8EDEF6A}"/>
              </a:ext>
            </a:extLst>
          </p:cNvPr>
          <p:cNvSpPr txBox="1"/>
          <p:nvPr/>
        </p:nvSpPr>
        <p:spPr>
          <a:xfrm>
            <a:off x="6586079" y="1056640"/>
            <a:ext cx="4664077" cy="349439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000" b="1" kern="1200" dirty="0">
                <a:solidFill>
                  <a:schemeClr val="tx1"/>
                </a:solidFill>
                <a:latin typeface="+mj-lt"/>
                <a:ea typeface="+mj-ea"/>
                <a:cs typeface="+mj-cs"/>
              </a:rPr>
              <a:t>The Apostle Paul</a:t>
            </a:r>
          </a:p>
        </p:txBody>
      </p:sp>
    </p:spTree>
    <p:extLst>
      <p:ext uri="{BB962C8B-B14F-4D97-AF65-F5344CB8AC3E}">
        <p14:creationId xmlns:p14="http://schemas.microsoft.com/office/powerpoint/2010/main" val="243048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58EAB4-A035-5E60-9970-8636CF780A0D}"/>
              </a:ext>
            </a:extLst>
          </p:cNvPr>
          <p:cNvSpPr>
            <a:spLocks noGrp="1"/>
          </p:cNvSpPr>
          <p:nvPr>
            <p:ph type="title"/>
          </p:nvPr>
        </p:nvSpPr>
        <p:spPr>
          <a:xfrm>
            <a:off x="1006900" y="1188637"/>
            <a:ext cx="3141430" cy="4480726"/>
          </a:xfrm>
        </p:spPr>
        <p:txBody>
          <a:bodyPr>
            <a:normAutofit/>
          </a:bodyPr>
          <a:lstStyle/>
          <a:p>
            <a:pPr algn="r"/>
            <a:r>
              <a:rPr lang="en-US" sz="5600" dirty="0"/>
              <a:t>What do we know about Paul from Scripture?</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8EE20B-8A98-B84D-9E9D-764F5CF6DAD3}"/>
              </a:ext>
            </a:extLst>
          </p:cNvPr>
          <p:cNvSpPr>
            <a:spLocks noGrp="1"/>
          </p:cNvSpPr>
          <p:nvPr>
            <p:ph idx="1"/>
          </p:nvPr>
        </p:nvSpPr>
        <p:spPr>
          <a:xfrm>
            <a:off x="4654295" y="1338729"/>
            <a:ext cx="6892517" cy="4180542"/>
          </a:xfrm>
        </p:spPr>
        <p:txBody>
          <a:bodyPr anchor="ctr">
            <a:noAutofit/>
          </a:bodyPr>
          <a:lstStyle/>
          <a:p>
            <a:r>
              <a:rPr lang="en-US" dirty="0"/>
              <a:t>Group 1: Acts 9:1-19; 22:3-21; 26:1-18</a:t>
            </a:r>
          </a:p>
          <a:p>
            <a:endParaRPr lang="en-US" dirty="0"/>
          </a:p>
          <a:p>
            <a:r>
              <a:rPr lang="en-US" dirty="0"/>
              <a:t>Group 2: Gal. 1:11-17; 1 Cor. 9:1; 15:8-9; Phi. 3:4-7</a:t>
            </a:r>
          </a:p>
          <a:p>
            <a:endParaRPr lang="en-US" dirty="0"/>
          </a:p>
          <a:p>
            <a:r>
              <a:rPr lang="en-US" dirty="0"/>
              <a:t>What can we learn about Paul from these texts?</a:t>
            </a:r>
          </a:p>
          <a:p>
            <a:r>
              <a:rPr lang="en-US" dirty="0"/>
              <a:t>How did he know/experience Jesus?</a:t>
            </a:r>
          </a:p>
          <a:p>
            <a:r>
              <a:rPr lang="en-US" dirty="0"/>
              <a:t>How did his call experience affect him?</a:t>
            </a:r>
          </a:p>
        </p:txBody>
      </p:sp>
    </p:spTree>
    <p:extLst>
      <p:ext uri="{BB962C8B-B14F-4D97-AF65-F5344CB8AC3E}">
        <p14:creationId xmlns:p14="http://schemas.microsoft.com/office/powerpoint/2010/main" val="3829946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5E09-0DD7-96E3-E4D2-57DE17EF5C7A}"/>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 </a:t>
            </a:r>
          </a:p>
        </p:txBody>
      </p:sp>
      <p:pic>
        <p:nvPicPr>
          <p:cNvPr id="6" name="Content Placeholder 5" descr="A picture containing text, indoor, dark&#10;&#10;Description automatically generated">
            <a:extLst>
              <a:ext uri="{FF2B5EF4-FFF2-40B4-BE49-F238E27FC236}">
                <a16:creationId xmlns:a16="http://schemas.microsoft.com/office/drawing/2014/main" id="{A55EE02B-6EB8-91CF-1365-0A7648DEC3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556" b="2325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093FDB30-4040-07EE-1989-4368709B3557}"/>
              </a:ext>
            </a:extLst>
          </p:cNvPr>
          <p:cNvSpPr>
            <a:spLocks noGrp="1"/>
          </p:cNvSpPr>
          <p:nvPr>
            <p:ph type="body" sz="half" idx="2"/>
          </p:nvPr>
        </p:nvSpPr>
        <p:spPr>
          <a:xfrm>
            <a:off x="1543050" y="3752850"/>
            <a:ext cx="10166345" cy="2452687"/>
          </a:xfrm>
        </p:spPr>
        <p:txBody>
          <a:bodyPr vert="horz" lIns="91440" tIns="45720" rIns="91440" bIns="45720" rtlCol="0" anchor="ctr">
            <a:normAutofit/>
          </a:bodyPr>
          <a:lstStyle/>
          <a:p>
            <a:pPr indent="-228600">
              <a:buFont typeface="Arial" panose="020B0604020202020204" pitchFamily="34" charset="0"/>
              <a:buChar char="•"/>
            </a:pPr>
            <a:r>
              <a:rPr lang="en-US" sz="4000" dirty="0"/>
              <a:t>2 Corinthians 11:16-12:10</a:t>
            </a:r>
          </a:p>
          <a:p>
            <a:pPr indent="-228600">
              <a:buFont typeface="Arial" panose="020B0604020202020204" pitchFamily="34" charset="0"/>
              <a:buChar char="•"/>
            </a:pPr>
            <a:endParaRPr lang="en-US" sz="4000" dirty="0"/>
          </a:p>
          <a:p>
            <a:pPr marL="0" indent="-228600">
              <a:buFont typeface="Arial" panose="020B0604020202020204" pitchFamily="34" charset="0"/>
              <a:buChar char="•"/>
            </a:pPr>
            <a:r>
              <a:rPr lang="en-US" sz="4000" dirty="0"/>
              <a:t>How did Paul view suffering for his faith?</a:t>
            </a:r>
          </a:p>
          <a:p>
            <a:pPr indent="-228600">
              <a:buFont typeface="Arial" panose="020B0604020202020204" pitchFamily="34" charset="0"/>
              <a:buChar char="•"/>
            </a:pPr>
            <a:endParaRPr lang="en-US" sz="1800" dirty="0"/>
          </a:p>
        </p:txBody>
      </p:sp>
    </p:spTree>
    <p:extLst>
      <p:ext uri="{BB962C8B-B14F-4D97-AF65-F5344CB8AC3E}">
        <p14:creationId xmlns:p14="http://schemas.microsoft.com/office/powerpoint/2010/main" val="64610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625D26-4A43-07A2-FF1F-9574B3AE7148}"/>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 Paul’s Impact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5990CD-FD22-0839-1F86-3AC003985517}"/>
              </a:ext>
            </a:extLst>
          </p:cNvPr>
          <p:cNvSpPr>
            <a:spLocks noGrp="1"/>
          </p:cNvSpPr>
          <p:nvPr>
            <p:ph idx="1"/>
          </p:nvPr>
        </p:nvSpPr>
        <p:spPr>
          <a:xfrm>
            <a:off x="4447308" y="591344"/>
            <a:ext cx="6906491" cy="5585619"/>
          </a:xfrm>
        </p:spPr>
        <p:txBody>
          <a:bodyPr anchor="ctr">
            <a:normAutofit/>
          </a:bodyPr>
          <a:lstStyle/>
          <a:p>
            <a:pPr marL="0" indent="0">
              <a:buNone/>
            </a:pPr>
            <a:endParaRPr lang="en-US" sz="2600" dirty="0">
              <a:ea typeface="Times New Roman" panose="02020603050405020304" pitchFamily="18" charset="0"/>
            </a:endParaRPr>
          </a:p>
          <a:p>
            <a:pPr marL="0" indent="0">
              <a:buNone/>
            </a:pPr>
            <a:r>
              <a:rPr lang="en-US" sz="2600" dirty="0">
                <a:ea typeface="Times New Roman" panose="02020603050405020304" pitchFamily="18" charset="0"/>
              </a:rPr>
              <a:t>- Paul sometimes butted heads with Peter and other Jewish Christians because of his zeal for sharing the Gospel with the Gentiles.</a:t>
            </a:r>
          </a:p>
          <a:p>
            <a:pPr marL="0" indent="0">
              <a:buNone/>
            </a:pPr>
            <a:endParaRPr lang="en-US" sz="2600" dirty="0">
              <a:effectLst/>
              <a:ea typeface="Times New Roman" panose="02020603050405020304" pitchFamily="18" charset="0"/>
            </a:endParaRPr>
          </a:p>
          <a:p>
            <a:pPr marL="0" indent="0">
              <a:buNone/>
            </a:pPr>
            <a:r>
              <a:rPr lang="en-US" sz="2600" dirty="0">
                <a:effectLst/>
                <a:ea typeface="Times New Roman" panose="02020603050405020304" pitchFamily="18" charset="0"/>
              </a:rPr>
              <a:t>- Many scholars believe that Paul shaped the Church as much or more than Jesus since Paul’s letters were circulated decades before any of the gospels. It was Paul who interpreted the meaning of the cross as forgiveness of sins, Jesus as the second Adam, and his Resurrection as marking a New Creation. For good or for </a:t>
            </a:r>
            <a:r>
              <a:rPr lang="en-US" sz="2600" dirty="0">
                <a:ea typeface="Times New Roman" panose="02020603050405020304" pitchFamily="18" charset="0"/>
              </a:rPr>
              <a:t>ill, n</a:t>
            </a:r>
            <a:r>
              <a:rPr lang="en-US" sz="2600" dirty="0">
                <a:effectLst/>
                <a:ea typeface="Times New Roman" panose="02020603050405020304" pitchFamily="18" charset="0"/>
              </a:rPr>
              <a:t>one of Paul’s letters describe Jesus’ life and teachings. </a:t>
            </a:r>
          </a:p>
          <a:p>
            <a:pPr marL="0" indent="0">
              <a:buNone/>
            </a:pPr>
            <a:endParaRPr lang="en-US" sz="2600" dirty="0">
              <a:effectLst/>
              <a:ea typeface="Times New Roman" panose="02020603050405020304" pitchFamily="18" charset="0"/>
            </a:endParaRPr>
          </a:p>
          <a:p>
            <a:pPr marL="0" indent="0">
              <a:buNone/>
            </a:pPr>
            <a:endParaRPr lang="en-US" sz="2600" dirty="0"/>
          </a:p>
          <a:p>
            <a:pPr marL="0" indent="0">
              <a:buNone/>
            </a:pPr>
            <a:endParaRPr lang="en-US" sz="2600" dirty="0"/>
          </a:p>
        </p:txBody>
      </p:sp>
    </p:spTree>
    <p:extLst>
      <p:ext uri="{BB962C8B-B14F-4D97-AF65-F5344CB8AC3E}">
        <p14:creationId xmlns:p14="http://schemas.microsoft.com/office/powerpoint/2010/main" val="5166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FFCA0C-1349-CFA2-78CA-13E32AE9C2DF}"/>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algn="ctr"/>
            <a:r>
              <a:rPr lang="en-US" sz="3700" dirty="0">
                <a:latin typeface="+mn-lt"/>
              </a:rPr>
              <a:t>The Acts of Paul and Thecla</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9BDCD2EA-2278-247D-145F-D4DA94BFBD5C}"/>
              </a:ext>
            </a:extLst>
          </p:cNvPr>
          <p:cNvSpPr>
            <a:spLocks noGrp="1"/>
          </p:cNvSpPr>
          <p:nvPr>
            <p:ph type="body" sz="half" idx="2"/>
          </p:nvPr>
        </p:nvSpPr>
        <p:spPr>
          <a:xfrm>
            <a:off x="590719" y="2330505"/>
            <a:ext cx="4559425" cy="3979585"/>
          </a:xfrm>
        </p:spPr>
        <p:txBody>
          <a:bodyPr vert="horz" lIns="91440" tIns="45720" rIns="91440" bIns="45720" rtlCol="0" anchor="ctr">
            <a:normAutofit lnSpcReduction="10000"/>
          </a:bodyPr>
          <a:lstStyle/>
          <a:p>
            <a:pPr indent="-228600">
              <a:buFont typeface="Arial" panose="020B0604020202020204" pitchFamily="34" charset="0"/>
              <a:buChar char="•"/>
            </a:pPr>
            <a:r>
              <a:rPr lang="en-US" sz="3200" dirty="0"/>
              <a:t>According to this non-canonical 3</a:t>
            </a:r>
            <a:r>
              <a:rPr lang="en-US" sz="3200" baseline="30000" dirty="0"/>
              <a:t>rd</a:t>
            </a:r>
            <a:r>
              <a:rPr lang="en-US" sz="3200" dirty="0"/>
              <a:t> or 4</a:t>
            </a:r>
            <a:r>
              <a:rPr lang="en-US" sz="3200" baseline="30000" dirty="0"/>
              <a:t>th</a:t>
            </a:r>
            <a:r>
              <a:rPr lang="en-US" sz="3200" dirty="0"/>
              <a:t> century text, Paul was not attractive physically. He was </a:t>
            </a:r>
            <a:r>
              <a:rPr lang="en-US" sz="3200" i="1" dirty="0"/>
              <a:t>“</a:t>
            </a:r>
            <a:r>
              <a:rPr lang="en-US" sz="3200" i="1" dirty="0">
                <a:effectLst/>
              </a:rPr>
              <a:t>a man small in size, bald-headed, bandy-legged, well-built with eyebrows meeting, [and] rather long-nosed.” </a:t>
            </a:r>
          </a:p>
          <a:p>
            <a:pPr indent="-228600">
              <a:buFont typeface="Arial" panose="020B0604020202020204" pitchFamily="34" charset="0"/>
              <a:buChar char="•"/>
            </a:pPr>
            <a:endParaRPr lang="en-US" sz="20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A picture containing text&#10;&#10;Description automatically generated">
            <a:extLst>
              <a:ext uri="{FF2B5EF4-FFF2-40B4-BE49-F238E27FC236}">
                <a16:creationId xmlns:a16="http://schemas.microsoft.com/office/drawing/2014/main" id="{C5D649DC-67DC-E3FF-5303-25FB641406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748" r="18224" b="-1"/>
          <a:stretch/>
        </p:blipFill>
        <p:spPr>
          <a:xfrm>
            <a:off x="5977788" y="799352"/>
            <a:ext cx="5425410" cy="5259296"/>
          </a:xfrm>
          <a:prstGeom prst="rect">
            <a:avLst/>
          </a:prstGeom>
        </p:spPr>
      </p:pic>
    </p:spTree>
    <p:extLst>
      <p:ext uri="{BB962C8B-B14F-4D97-AF65-F5344CB8AC3E}">
        <p14:creationId xmlns:p14="http://schemas.microsoft.com/office/powerpoint/2010/main" val="400079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206B3AA-F96F-8FBB-3ACA-F36BC393453C}"/>
              </a:ext>
            </a:extLst>
          </p:cNvPr>
          <p:cNvSpPr>
            <a:spLocks noGrp="1"/>
          </p:cNvSpPr>
          <p:nvPr>
            <p:ph type="title"/>
          </p:nvPr>
        </p:nvSpPr>
        <p:spPr>
          <a:xfrm>
            <a:off x="838200" y="365125"/>
            <a:ext cx="10515600" cy="1325563"/>
          </a:xfrm>
        </p:spPr>
        <p:txBody>
          <a:bodyPr>
            <a:normAutofit/>
          </a:bodyPr>
          <a:lstStyle/>
          <a:p>
            <a:r>
              <a:rPr lang="en-US" dirty="0"/>
              <a:t>Last long journey…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0508FA-5748-97DD-5247-3CD276CAD24E}"/>
              </a:ext>
            </a:extLst>
          </p:cNvPr>
          <p:cNvSpPr>
            <a:spLocks noGrp="1"/>
          </p:cNvSpPr>
          <p:nvPr>
            <p:ph idx="1"/>
          </p:nvPr>
        </p:nvSpPr>
        <p:spPr>
          <a:xfrm>
            <a:off x="838199" y="1495425"/>
            <a:ext cx="10963275" cy="4681538"/>
          </a:xfrm>
        </p:spPr>
        <p:txBody>
          <a:bodyPr>
            <a:normAutofit/>
          </a:bodyPr>
          <a:lstStyle/>
          <a:p>
            <a:r>
              <a:rPr lang="en-US" sz="2400" dirty="0"/>
              <a:t>Paul was ultimately arrested and taken to Caesarea. The governor there, Felix, was acquainted with Christianity and dismissed the false charges against him. But he still held Paul in custody for 2 years. In 59 C.E. Felix was replaced by Festus as governor who wanted to return Paul to Jerusalem. Paul insisted on a hearing before the emperor in Rome- his right as a Roman citizen. Herod Agrippa II and his sister Bernice visited Paul during this time, and agreed to send him to Rome. </a:t>
            </a:r>
          </a:p>
          <a:p>
            <a:r>
              <a:rPr lang="en-US" sz="2400" dirty="0"/>
              <a:t>Paul’s ship to Rome was caught in a major storm after leaving Crete and broke apart off Malta. All on board survived. He stayed in Malta through the bad weather and then continued to Rome in the spring of 60 C.E.  For a time, he resumed his mission work there, but eventually was arrested. He was tried, released, and then rearrested again in approximately 67 C.E., this time accused of a capital offense.  According to tradition, he was beheaded in Rome. He was less than 60 years old at the time.</a:t>
            </a:r>
          </a:p>
        </p:txBody>
      </p:sp>
    </p:spTree>
    <p:extLst>
      <p:ext uri="{BB962C8B-B14F-4D97-AF65-F5344CB8AC3E}">
        <p14:creationId xmlns:p14="http://schemas.microsoft.com/office/powerpoint/2010/main" val="411659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1DF320C-9617-DC31-139C-90767CAFB095}"/>
              </a:ext>
            </a:extLst>
          </p:cNvPr>
          <p:cNvSpPr>
            <a:spLocks noGrp="1"/>
          </p:cNvSpPr>
          <p:nvPr>
            <p:ph type="title"/>
          </p:nvPr>
        </p:nvSpPr>
        <p:spPr>
          <a:xfrm>
            <a:off x="1285240" y="1050595"/>
            <a:ext cx="8074815" cy="835355"/>
          </a:xfrm>
        </p:spPr>
        <p:txBody>
          <a:bodyPr anchor="ctr">
            <a:normAutofit/>
          </a:bodyPr>
          <a:lstStyle/>
          <a:p>
            <a:pPr algn="ctr"/>
            <a:r>
              <a:rPr lang="en-US" sz="4800" dirty="0"/>
              <a:t>Opening Sharing	</a:t>
            </a:r>
          </a:p>
        </p:txBody>
      </p:sp>
      <p:sp>
        <p:nvSpPr>
          <p:cNvPr id="5" name="Content Placeholder 4">
            <a:extLst>
              <a:ext uri="{FF2B5EF4-FFF2-40B4-BE49-F238E27FC236}">
                <a16:creationId xmlns:a16="http://schemas.microsoft.com/office/drawing/2014/main" id="{B0DC5C16-BE1B-9789-A317-5F9EA4CCA0DB}"/>
              </a:ext>
            </a:extLst>
          </p:cNvPr>
          <p:cNvSpPr>
            <a:spLocks noGrp="1"/>
          </p:cNvSpPr>
          <p:nvPr>
            <p:ph idx="1"/>
          </p:nvPr>
        </p:nvSpPr>
        <p:spPr>
          <a:xfrm>
            <a:off x="858416" y="1996751"/>
            <a:ext cx="9078686" cy="3773113"/>
          </a:xfrm>
        </p:spPr>
        <p:txBody>
          <a:bodyPr anchor="t">
            <a:normAutofit fontScale="85000" lnSpcReduction="20000"/>
          </a:bodyPr>
          <a:lstStyle/>
          <a:p>
            <a:pPr marL="0" indent="0">
              <a:buNone/>
            </a:pPr>
            <a:r>
              <a:rPr lang="en-US" sz="3200" dirty="0"/>
              <a:t>On a scale of 1-10, 1 being not at all and 10 being absolutely all the time:</a:t>
            </a:r>
          </a:p>
          <a:p>
            <a:pPr lvl="1"/>
            <a:r>
              <a:rPr lang="en-US" sz="3200" dirty="0"/>
              <a:t>How often do you put the needs of others before your own?</a:t>
            </a:r>
          </a:p>
          <a:p>
            <a:endParaRPr lang="en-US" sz="3200" dirty="0"/>
          </a:p>
          <a:p>
            <a:pPr lvl="1"/>
            <a:r>
              <a:rPr lang="en-US" sz="3200" dirty="0"/>
              <a:t>How comfortable are you doing things for others that might cause you harm?</a:t>
            </a:r>
          </a:p>
          <a:p>
            <a:pPr marL="457200" lvl="1" indent="0">
              <a:buNone/>
            </a:pPr>
            <a:endParaRPr lang="en-US" sz="3200" dirty="0"/>
          </a:p>
          <a:p>
            <a:pPr marL="457200" lvl="1" indent="0">
              <a:buNone/>
            </a:pPr>
            <a:r>
              <a:rPr lang="en-US" sz="3200" dirty="0"/>
              <a:t>Have you ever put yourself in danger for the Gospel?</a:t>
            </a:r>
          </a:p>
          <a:p>
            <a:pPr marL="457200" lvl="1" indent="0">
              <a:buNone/>
            </a:pPr>
            <a:endParaRPr lang="en-US" sz="3200" dirty="0"/>
          </a:p>
          <a:p>
            <a:pPr marL="457200" lvl="1" indent="0">
              <a:buNone/>
            </a:pPr>
            <a:r>
              <a:rPr lang="en-US" sz="3200" dirty="0"/>
              <a:t>How flexible are you in your political views?</a:t>
            </a:r>
          </a:p>
          <a:p>
            <a:endParaRPr lang="en-US" sz="3200" dirty="0"/>
          </a:p>
          <a:p>
            <a:endParaRPr lang="en-US" sz="2000" dirty="0"/>
          </a:p>
        </p:txBody>
      </p:sp>
    </p:spTree>
    <p:extLst>
      <p:ext uri="{BB962C8B-B14F-4D97-AF65-F5344CB8AC3E}">
        <p14:creationId xmlns:p14="http://schemas.microsoft.com/office/powerpoint/2010/main" val="380372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pic>
        <p:nvPicPr>
          <p:cNvPr id="5" name="Picture 4" descr="A picture containing text, indoor">
            <a:extLst>
              <a:ext uri="{FF2B5EF4-FFF2-40B4-BE49-F238E27FC236}">
                <a16:creationId xmlns:a16="http://schemas.microsoft.com/office/drawing/2014/main" id="{E7E80A5D-0613-AF3A-797B-78154EE16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633" y="1289713"/>
            <a:ext cx="5431809" cy="4073857"/>
          </a:xfrm>
          <a:prstGeom prst="rect">
            <a:avLst/>
          </a:prstGeom>
        </p:spPr>
      </p:pic>
    </p:spTree>
    <p:extLst>
      <p:ext uri="{BB962C8B-B14F-4D97-AF65-F5344CB8AC3E}">
        <p14:creationId xmlns:p14="http://schemas.microsoft.com/office/powerpoint/2010/main" val="239106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074D2-2831-35DF-A01D-317BA7E83C1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Reflections and Conclusions</a:t>
            </a:r>
          </a:p>
        </p:txBody>
      </p:sp>
      <p:pic>
        <p:nvPicPr>
          <p:cNvPr id="4" name="Content Placeholder 3">
            <a:extLst>
              <a:ext uri="{FF2B5EF4-FFF2-40B4-BE49-F238E27FC236}">
                <a16:creationId xmlns:a16="http://schemas.microsoft.com/office/drawing/2014/main" id="{67230C02-0E99-84DD-1EAF-AFE6B3531FB6}"/>
              </a:ext>
            </a:extLst>
          </p:cNvPr>
          <p:cNvPicPr>
            <a:picLocks noGrp="1" noChangeAspect="1"/>
          </p:cNvPicPr>
          <p:nvPr>
            <p:ph idx="1"/>
          </p:nvPr>
        </p:nvPicPr>
        <p:blipFill>
          <a:blip r:embed="rId2"/>
          <a:stretch>
            <a:fillRect/>
          </a:stretch>
        </p:blipFill>
        <p:spPr>
          <a:xfrm>
            <a:off x="1701803" y="1675227"/>
            <a:ext cx="8788394" cy="4394199"/>
          </a:xfrm>
          <a:prstGeom prst="rect">
            <a:avLst/>
          </a:prstGeom>
        </p:spPr>
      </p:pic>
    </p:spTree>
    <p:extLst>
      <p:ext uri="{BB962C8B-B14F-4D97-AF65-F5344CB8AC3E}">
        <p14:creationId xmlns:p14="http://schemas.microsoft.com/office/powerpoint/2010/main" val="205904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F9C0D-5AD7-6107-450B-D8FA00671503}"/>
              </a:ext>
            </a:extLst>
          </p:cNvPr>
          <p:cNvSpPr>
            <a:spLocks noGrp="1"/>
          </p:cNvSpPr>
          <p:nvPr>
            <p:ph type="title"/>
          </p:nvPr>
        </p:nvSpPr>
        <p:spPr>
          <a:xfrm>
            <a:off x="838200" y="365125"/>
            <a:ext cx="10515600" cy="1325563"/>
          </a:xfrm>
        </p:spPr>
        <p:txBody>
          <a:bodyPr>
            <a:normAutofit fontScale="90000"/>
          </a:bodyPr>
          <a:lstStyle/>
          <a:p>
            <a:pPr algn="ctr"/>
            <a:r>
              <a:rPr lang="en-US" sz="5400" dirty="0"/>
              <a:t>Who were among the followers of Christ?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C4559E-24BD-97F3-9FC0-B003EAFE1958}"/>
              </a:ext>
            </a:extLst>
          </p:cNvPr>
          <p:cNvSpPr>
            <a:spLocks noGrp="1"/>
          </p:cNvSpPr>
          <p:nvPr>
            <p:ph idx="1"/>
          </p:nvPr>
        </p:nvSpPr>
        <p:spPr>
          <a:xfrm>
            <a:off x="838200" y="1929384"/>
            <a:ext cx="10515600" cy="4251960"/>
          </a:xfrm>
        </p:spPr>
        <p:txBody>
          <a:bodyPr>
            <a:normAutofit/>
          </a:bodyPr>
          <a:lstStyle/>
          <a:p>
            <a:r>
              <a:rPr lang="en-US" sz="2200" dirty="0"/>
              <a:t>Peter				Barnabas			Philip</a:t>
            </a:r>
          </a:p>
          <a:p>
            <a:r>
              <a:rPr lang="en-US" sz="2200" dirty="0"/>
              <a:t>James Z.			Matthias			Priscilla</a:t>
            </a:r>
          </a:p>
          <a:p>
            <a:r>
              <a:rPr lang="en-US" sz="2200" dirty="0"/>
              <a:t>John Z.			Joanna				Phoebe</a:t>
            </a:r>
          </a:p>
          <a:p>
            <a:r>
              <a:rPr lang="en-US" sz="2200" dirty="0"/>
              <a:t>Mary (mother of Jesus) 	Mary wife of </a:t>
            </a:r>
            <a:r>
              <a:rPr lang="en-US" sz="2200" dirty="0" err="1"/>
              <a:t>Clopas</a:t>
            </a:r>
            <a:r>
              <a:rPr lang="en-US" sz="2200" dirty="0"/>
              <a:t>		Matthew</a:t>
            </a:r>
          </a:p>
          <a:p>
            <a:r>
              <a:rPr lang="en-US" sz="2200" dirty="0"/>
              <a:t>Mary of Bethany		Joseph of Arimathea		Mary Magdalene</a:t>
            </a:r>
          </a:p>
          <a:p>
            <a:r>
              <a:rPr lang="en-US" sz="2200" dirty="0"/>
              <a:t>Martha of Bethany		Lydia				James the Lesser</a:t>
            </a:r>
          </a:p>
          <a:p>
            <a:r>
              <a:rPr lang="en-US" sz="2200" dirty="0"/>
              <a:t>Lazarus of Bethany 		Nathaniel			Simon the Zealot</a:t>
            </a:r>
          </a:p>
          <a:p>
            <a:r>
              <a:rPr lang="en-US" sz="2200" dirty="0"/>
              <a:t>Andrew			Thomas				Judas not Iscariot</a:t>
            </a:r>
          </a:p>
          <a:p>
            <a:r>
              <a:rPr lang="en-US" sz="2200" dirty="0"/>
              <a:t>Judas Iscariot			Stephen			Paul</a:t>
            </a:r>
          </a:p>
          <a:p>
            <a:r>
              <a:rPr lang="en-US" sz="2200" dirty="0"/>
              <a:t>Susanna</a:t>
            </a:r>
          </a:p>
        </p:txBody>
      </p:sp>
    </p:spTree>
    <p:extLst>
      <p:ext uri="{BB962C8B-B14F-4D97-AF65-F5344CB8AC3E}">
        <p14:creationId xmlns:p14="http://schemas.microsoft.com/office/powerpoint/2010/main" val="581246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B0DFBC-4923-3322-5E6E-7CA5D2CE3224}"/>
              </a:ext>
            </a:extLst>
          </p:cNvPr>
          <p:cNvSpPr>
            <a:spLocks noGrp="1"/>
          </p:cNvSpPr>
          <p:nvPr>
            <p:ph type="title"/>
          </p:nvPr>
        </p:nvSpPr>
        <p:spPr>
          <a:xfrm>
            <a:off x="1043631" y="809898"/>
            <a:ext cx="9942716" cy="1554480"/>
          </a:xfrm>
        </p:spPr>
        <p:txBody>
          <a:bodyPr anchor="ctr">
            <a:normAutofit/>
          </a:bodyPr>
          <a:lstStyle/>
          <a:p>
            <a:r>
              <a:rPr lang="en-US" sz="4800" dirty="0"/>
              <a:t>Who were the followers of Christ?</a:t>
            </a:r>
          </a:p>
        </p:txBody>
      </p:sp>
      <p:sp>
        <p:nvSpPr>
          <p:cNvPr id="3" name="Content Placeholder 2">
            <a:extLst>
              <a:ext uri="{FF2B5EF4-FFF2-40B4-BE49-F238E27FC236}">
                <a16:creationId xmlns:a16="http://schemas.microsoft.com/office/drawing/2014/main" id="{EC9CB914-D407-24A8-6BE9-FA11E042FEF8}"/>
              </a:ext>
            </a:extLst>
          </p:cNvPr>
          <p:cNvSpPr>
            <a:spLocks noGrp="1"/>
          </p:cNvSpPr>
          <p:nvPr>
            <p:ph idx="1"/>
          </p:nvPr>
        </p:nvSpPr>
        <p:spPr>
          <a:xfrm>
            <a:off x="78862" y="3017522"/>
            <a:ext cx="11941688" cy="3030579"/>
          </a:xfrm>
        </p:spPr>
        <p:txBody>
          <a:bodyPr anchor="ctr">
            <a:noAutofit/>
          </a:bodyPr>
          <a:lstStyle/>
          <a:p>
            <a:r>
              <a:rPr lang="en-US" dirty="0"/>
              <a:t>Fishermen			Political radicals			Doubters</a:t>
            </a:r>
          </a:p>
          <a:p>
            <a:r>
              <a:rPr lang="en-US" dirty="0"/>
              <a:t>Housewives		Jews and Gentiles		          Rebels</a:t>
            </a:r>
          </a:p>
          <a:p>
            <a:r>
              <a:rPr lang="en-US" dirty="0"/>
              <a:t>Scholars			illiterates			          Peacemakers</a:t>
            </a:r>
          </a:p>
          <a:p>
            <a:r>
              <a:rPr lang="en-US" dirty="0"/>
              <a:t>Business women		Samaritans			          Young and old</a:t>
            </a:r>
          </a:p>
          <a:p>
            <a:r>
              <a:rPr lang="en-US" dirty="0"/>
              <a:t>Tax collectors		Gentle mama’s boys	  	Encouragers</a:t>
            </a:r>
          </a:p>
          <a:p>
            <a:r>
              <a:rPr lang="en-US" dirty="0"/>
              <a:t>Data collectors		Mothers</a:t>
            </a:r>
          </a:p>
          <a:p>
            <a:r>
              <a:rPr lang="en-US" dirty="0"/>
              <a:t>Rich and powerful	Courageous, self-sacrificing people</a:t>
            </a:r>
          </a:p>
          <a:p>
            <a:r>
              <a:rPr lang="en-US" dirty="0"/>
              <a:t>Poor and vulnerable (demon possessed or ill)</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175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3EE279-0A09-1188-8034-6DFEB8645723}"/>
              </a:ext>
            </a:extLst>
          </p:cNvPr>
          <p:cNvSpPr txBox="1"/>
          <p:nvPr/>
        </p:nvSpPr>
        <p:spPr>
          <a:xfrm>
            <a:off x="345232" y="-1"/>
            <a:ext cx="11691257" cy="6755363"/>
          </a:xfrm>
          <a:prstGeom prst="rect">
            <a:avLst/>
          </a:prstGeom>
          <a:noFill/>
        </p:spPr>
        <p:txBody>
          <a:bodyPr wrap="square" numCol="3" rtlCol="0">
            <a:spAutoFit/>
          </a:bodyPr>
          <a:lstStyle/>
          <a:p>
            <a:r>
              <a:rPr lang="en-US" sz="1800" b="0" i="0" u="none" strike="noStrike" baseline="0" dirty="0"/>
              <a:t>U.A. Fanthorpe’s  </a:t>
            </a:r>
            <a:r>
              <a:rPr lang="en-US" sz="1800" b="0" i="1" u="none" strike="noStrike" baseline="0" dirty="0"/>
              <a:t>Getting It Across</a:t>
            </a:r>
            <a:r>
              <a:rPr lang="en-US" sz="1800" b="0" i="0" u="none" strike="noStrike" baseline="0" dirty="0"/>
              <a:t>. </a:t>
            </a:r>
          </a:p>
          <a:p>
            <a:endParaRPr lang="en-US" sz="1600" b="0" i="0" u="none" strike="noStrike" baseline="0" dirty="0"/>
          </a:p>
          <a:p>
            <a:r>
              <a:rPr lang="en-US" sz="1600" b="0" i="0" u="none" strike="noStrike" baseline="0" dirty="0"/>
              <a:t>This is the hard thing.</a:t>
            </a:r>
          </a:p>
          <a:p>
            <a:r>
              <a:rPr lang="en-US" sz="1600" b="0" i="0" u="none" strike="noStrike" baseline="0" dirty="0"/>
              <a:t>Not being God, the Son of Man,</a:t>
            </a:r>
          </a:p>
          <a:p>
            <a:r>
              <a:rPr lang="en-US" sz="1600" b="0" i="0" u="none" strike="noStrike" baseline="0" dirty="0"/>
              <a:t>—I was born for that part—</a:t>
            </a:r>
          </a:p>
          <a:p>
            <a:r>
              <a:rPr lang="en-US" sz="1600" b="0" i="0" u="none" strike="noStrike" baseline="0" dirty="0"/>
              <a:t>But patiently incising on these yokel faces,</a:t>
            </a:r>
          </a:p>
          <a:p>
            <a:r>
              <a:rPr lang="en-US" sz="1600" b="0" i="0" u="none" strike="noStrike" baseline="0" dirty="0"/>
              <a:t>Mystified, bored and mortal,</a:t>
            </a:r>
          </a:p>
          <a:p>
            <a:r>
              <a:rPr lang="en-US" sz="1600" b="0" i="0" u="none" strike="noStrike" baseline="0" dirty="0"/>
              <a:t>The vital mnemonics they never remember....</a:t>
            </a:r>
          </a:p>
          <a:p>
            <a:endParaRPr lang="en-US" sz="1600" b="0" i="0" u="none" strike="noStrike" baseline="0" dirty="0"/>
          </a:p>
          <a:p>
            <a:r>
              <a:rPr lang="en-US" sz="1600" b="0" i="0" u="none" strike="noStrike" baseline="0" dirty="0"/>
              <a:t>They know my unknowable parables as well</a:t>
            </a:r>
          </a:p>
          <a:p>
            <a:r>
              <a:rPr lang="en-US" sz="1600" b="0" i="0" u="none" strike="noStrike" baseline="0" dirty="0"/>
              <a:t>As each other’s shaggy dog stories.</a:t>
            </a:r>
          </a:p>
          <a:p>
            <a:r>
              <a:rPr lang="en-US" sz="1600" b="0" i="0" u="none" strike="noStrike" baseline="0" dirty="0"/>
              <a:t>I say! I say! I say! There was this Samaritan,</a:t>
            </a:r>
          </a:p>
          <a:p>
            <a:r>
              <a:rPr lang="en-US" sz="1600" b="0" i="0" u="none" strike="noStrike" baseline="0" dirty="0"/>
              <a:t>This Philistine and this Roman…or</a:t>
            </a:r>
          </a:p>
          <a:p>
            <a:r>
              <a:rPr lang="en-US" sz="1600" b="0" i="0" u="none" strike="noStrike" baseline="0" dirty="0"/>
              <a:t>What did the high priest say</a:t>
            </a:r>
          </a:p>
          <a:p>
            <a:r>
              <a:rPr lang="en-US" sz="1600" b="0" i="0" u="none" strike="noStrike" baseline="0" dirty="0"/>
              <a:t>To the belly dancer? All they need</a:t>
            </a:r>
          </a:p>
          <a:p>
            <a:r>
              <a:rPr lang="en-US" sz="1600" b="0" i="0" u="none" strike="noStrike" baseline="0" dirty="0"/>
              <a:t>Is the cue for laughs. My sheep and goats,</a:t>
            </a:r>
          </a:p>
          <a:p>
            <a:r>
              <a:rPr lang="en-US" sz="1600" b="0" i="0" u="none" strike="noStrike" baseline="0" dirty="0"/>
              <a:t>Virgins, pigs, fig trees, loaves and lepers</a:t>
            </a:r>
          </a:p>
          <a:p>
            <a:r>
              <a:rPr lang="en-US" sz="1600" b="0" i="0" u="none" strike="noStrike" baseline="0" dirty="0"/>
              <a:t>Confuse them. Fishing, whether for fish or men,</a:t>
            </a:r>
          </a:p>
          <a:p>
            <a:r>
              <a:rPr lang="en-US" sz="1600" b="0" i="0" u="none" strike="noStrike" baseline="0" dirty="0"/>
              <a:t>Has unfitted them for analogy.</a:t>
            </a:r>
          </a:p>
          <a:p>
            <a:endParaRPr lang="en-US" sz="1600" b="0" i="0" u="none" strike="noStrike" baseline="0" dirty="0"/>
          </a:p>
          <a:p>
            <a:r>
              <a:rPr lang="en-US" sz="1600" b="0" i="0" u="none" strike="noStrike" baseline="0" dirty="0"/>
              <a:t>Yet these are my mouths. Through </a:t>
            </a:r>
            <a:r>
              <a:rPr lang="en-US" sz="1600" b="0" i="1" u="none" strike="noStrike" baseline="0" dirty="0"/>
              <a:t>them</a:t>
            </a:r>
            <a:r>
              <a:rPr lang="en-US" sz="1600" b="0" i="0" u="none" strike="noStrike" baseline="0" dirty="0"/>
              <a:t> </a:t>
            </a:r>
            <a:r>
              <a:rPr lang="en-US" sz="1600" b="0" i="1" u="none" strike="noStrike" baseline="0" dirty="0"/>
              <a:t>only</a:t>
            </a:r>
            <a:endParaRPr lang="en-US" sz="1600" b="0" i="0" u="none" strike="noStrike" baseline="0" dirty="0"/>
          </a:p>
          <a:p>
            <a:r>
              <a:rPr lang="en-US" sz="1600" b="0" i="0" u="none" strike="noStrike" baseline="0" dirty="0"/>
              <a:t>Can I speak with Augustine, Aquinas, Martin,</a:t>
            </a:r>
          </a:p>
          <a:p>
            <a:r>
              <a:rPr lang="en-US" sz="1600" b="0" i="0" u="none" strike="noStrike" baseline="0" dirty="0"/>
              <a:t> Paul</a:t>
            </a:r>
          </a:p>
          <a:p>
            <a:r>
              <a:rPr lang="en-US" sz="1600" b="0" i="0" u="none" strike="noStrike" baseline="0" dirty="0"/>
              <a:t>Regius Professors of Divinity,</a:t>
            </a:r>
          </a:p>
          <a:p>
            <a:r>
              <a:rPr lang="en-US" sz="1600" b="0" i="0" u="none" strike="noStrike" baseline="0" dirty="0"/>
              <a:t>And you, and you...</a:t>
            </a:r>
          </a:p>
          <a:p>
            <a:endParaRPr lang="en-US" sz="1600" dirty="0"/>
          </a:p>
          <a:p>
            <a:endParaRPr lang="en-US" sz="1600" b="0" i="0" u="none" strike="noStrike" baseline="0" dirty="0"/>
          </a:p>
          <a:p>
            <a:endParaRPr lang="en-US" sz="1600" dirty="0"/>
          </a:p>
          <a:p>
            <a:r>
              <a:rPr lang="en-US" sz="1600" b="0" i="0" u="none" strike="noStrike" baseline="0" dirty="0"/>
              <a:t>I envy Moses, who could choose</a:t>
            </a:r>
          </a:p>
          <a:p>
            <a:r>
              <a:rPr lang="en-US" sz="1600" b="0" i="0" u="none" strike="noStrike" baseline="0" dirty="0"/>
              <a:t>The diuturnity of stone for waymarks</a:t>
            </a:r>
          </a:p>
          <a:p>
            <a:r>
              <a:rPr lang="en-US" sz="1600" b="0" i="0" u="none" strike="noStrike" baseline="0" dirty="0"/>
              <a:t>Between man and Me. He broke the tablets,</a:t>
            </a:r>
          </a:p>
          <a:p>
            <a:r>
              <a:rPr lang="en-US" sz="1600" b="0" i="0" u="none" strike="noStrike" baseline="0" dirty="0"/>
              <a:t>Of course. I too know the easy messages</a:t>
            </a:r>
          </a:p>
          <a:p>
            <a:r>
              <a:rPr lang="en-US" sz="1600" b="0" i="0" u="none" strike="noStrike" baseline="0" dirty="0"/>
              <a:t>Are the ones not worth transmitting;</a:t>
            </a:r>
          </a:p>
          <a:p>
            <a:r>
              <a:rPr lang="en-US" sz="1600" b="0" i="0" u="none" strike="noStrike" baseline="0" dirty="0"/>
              <a:t>But he could at least carve...</a:t>
            </a:r>
          </a:p>
          <a:p>
            <a:endParaRPr lang="en-US" sz="1600" b="0" i="0" u="none" strike="noStrike" baseline="0" dirty="0"/>
          </a:p>
          <a:p>
            <a:r>
              <a:rPr lang="en-US" sz="1600" b="0" i="0" u="none" strike="noStrike" baseline="0" dirty="0"/>
              <a:t>I alone must write on flesh. Not even</a:t>
            </a:r>
          </a:p>
          <a:p>
            <a:r>
              <a:rPr lang="en-US" sz="1600" b="0" i="0" u="none" strike="noStrike" baseline="0" dirty="0"/>
              <a:t>The congenial face of my Baptist cousin,</a:t>
            </a:r>
          </a:p>
          <a:p>
            <a:r>
              <a:rPr lang="en-US" sz="1600" b="0" i="0" u="none" strike="noStrike" baseline="0" dirty="0"/>
              <a:t>My crooked affinity Judas, who understands,</a:t>
            </a:r>
          </a:p>
          <a:p>
            <a:r>
              <a:rPr lang="en-US" sz="1600" b="0" i="0" u="none" strike="noStrike" baseline="0" dirty="0"/>
              <a:t>Men who would give me accurately to the unborn</a:t>
            </a:r>
          </a:p>
          <a:p>
            <a:r>
              <a:rPr lang="en-US" sz="1600" b="0" i="0" u="none" strike="noStrike" baseline="0" dirty="0"/>
              <a:t>As if I were something simple, like bread.</a:t>
            </a:r>
          </a:p>
          <a:p>
            <a:r>
              <a:rPr lang="en-US" sz="1600" b="0" i="0" u="none" strike="noStrike" baseline="0" dirty="0"/>
              <a:t>But Pete, with his headband stuffed with fishhooks,</a:t>
            </a:r>
          </a:p>
          <a:p>
            <a:r>
              <a:rPr lang="en-US" sz="1600" b="0" i="0" u="none" strike="noStrike" baseline="0" dirty="0"/>
              <a:t>His gift for rushing in where angels wouldn’t,</a:t>
            </a:r>
          </a:p>
          <a:p>
            <a:r>
              <a:rPr lang="en-US" sz="1600" b="0" i="0" u="none" strike="noStrike" baseline="0" dirty="0"/>
              <a:t>Tom, for whom metaphor is anathema,</a:t>
            </a:r>
          </a:p>
          <a:p>
            <a:r>
              <a:rPr lang="en-US" sz="1600" b="0" i="0" u="none" strike="noStrike" baseline="0" dirty="0"/>
              <a:t>And James and John, who want the room at the top—</a:t>
            </a:r>
          </a:p>
          <a:p>
            <a:r>
              <a:rPr lang="en-US" sz="1600" b="0" i="0" u="none" strike="noStrike" baseline="0" dirty="0"/>
              <a:t>These numskulls are my medium. I called them.</a:t>
            </a:r>
          </a:p>
          <a:p>
            <a:endParaRPr lang="en-US" sz="1600" b="0" i="0" u="none" strike="noStrike" baseline="0" dirty="0"/>
          </a:p>
          <a:p>
            <a:endParaRPr lang="en-US" sz="1600" b="0" i="0" u="none" strike="noStrike" baseline="0" dirty="0"/>
          </a:p>
          <a:p>
            <a:endParaRPr lang="en-US" sz="1600" dirty="0"/>
          </a:p>
          <a:p>
            <a:endParaRPr lang="en-US" sz="1600" b="0" i="0" u="none" strike="noStrike" baseline="0" dirty="0"/>
          </a:p>
          <a:p>
            <a:endParaRPr lang="en-US" sz="1600" dirty="0"/>
          </a:p>
          <a:p>
            <a:endParaRPr lang="en-US" sz="1600" b="0" i="0" u="none" strike="noStrike" baseline="0" dirty="0"/>
          </a:p>
          <a:p>
            <a:r>
              <a:rPr lang="en-US" sz="1600" b="0" i="0" u="none" strike="noStrike" baseline="0" dirty="0"/>
              <a:t>I am tattooing God on their makeshift lives.</a:t>
            </a:r>
          </a:p>
          <a:p>
            <a:r>
              <a:rPr lang="en-US" sz="1600" b="0" i="0" u="none" strike="noStrike" baseline="0" dirty="0"/>
              <a:t>My Keystone Cops of disciples, always,</a:t>
            </a:r>
          </a:p>
          <a:p>
            <a:r>
              <a:rPr lang="en-US" sz="1600" b="0" i="0" u="none" strike="noStrike" baseline="0" dirty="0"/>
              <a:t>Running absurdly away, or lying ineptly,</a:t>
            </a:r>
          </a:p>
          <a:p>
            <a:r>
              <a:rPr lang="en-US" sz="1600" b="0" i="0" u="none" strike="noStrike" baseline="0" dirty="0"/>
              <a:t>Cutting off ears and falling into the water,</a:t>
            </a:r>
          </a:p>
          <a:p>
            <a:r>
              <a:rPr lang="en-US" sz="1600" b="0" i="0" u="none" strike="noStrike" baseline="0" dirty="0"/>
              <a:t>These Sancho Panzas must tread my Quixote life,</a:t>
            </a:r>
          </a:p>
          <a:p>
            <a:r>
              <a:rPr lang="en-US" sz="1600" b="0" i="0" u="none" strike="noStrike" baseline="0" dirty="0"/>
              <a:t>Dying ridiculous and undignified,</a:t>
            </a:r>
          </a:p>
          <a:p>
            <a:r>
              <a:rPr lang="en-US" sz="1600" b="0" i="0" u="none" strike="noStrike" baseline="0" dirty="0"/>
              <a:t>Flayed and stoned and crucified upside down.</a:t>
            </a:r>
          </a:p>
          <a:p>
            <a:r>
              <a:rPr lang="en-US" sz="1600" b="0" i="0" u="none" strike="noStrike" baseline="0" dirty="0"/>
              <a:t>They are the dear, the human, the dense, for whom</a:t>
            </a:r>
          </a:p>
          <a:p>
            <a:r>
              <a:rPr lang="en-US" sz="1600" b="0" i="0" u="none" strike="noStrike" baseline="0" dirty="0"/>
              <a:t>My message is. That might, had I not touched them,</a:t>
            </a:r>
          </a:p>
          <a:p>
            <a:r>
              <a:rPr lang="en-US" sz="1600" b="0" i="0" u="none" strike="noStrike" baseline="0" dirty="0"/>
              <a:t>Have died decent respectable upright deaths in bed.</a:t>
            </a:r>
            <a:endParaRPr lang="en-US" sz="1600" dirty="0"/>
          </a:p>
        </p:txBody>
      </p:sp>
    </p:spTree>
    <p:extLst>
      <p:ext uri="{BB962C8B-B14F-4D97-AF65-F5344CB8AC3E}">
        <p14:creationId xmlns:p14="http://schemas.microsoft.com/office/powerpoint/2010/main" val="2930386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FB97D1-E142-40E1-D22A-0F810176A174}"/>
              </a:ext>
            </a:extLst>
          </p:cNvPr>
          <p:cNvSpPr>
            <a:spLocks noGrp="1"/>
          </p:cNvSpPr>
          <p:nvPr>
            <p:ph type="title"/>
          </p:nvPr>
        </p:nvSpPr>
        <p:spPr>
          <a:xfrm>
            <a:off x="1282963" y="1238080"/>
            <a:ext cx="9849751" cy="1349671"/>
          </a:xfrm>
        </p:spPr>
        <p:txBody>
          <a:bodyPr anchor="b">
            <a:normAutofit/>
          </a:bodyPr>
          <a:lstStyle/>
          <a:p>
            <a:r>
              <a:rPr lang="en-US" sz="4200" dirty="0"/>
              <a:t>What does this tell us about the Kingdom of God?</a:t>
            </a:r>
          </a:p>
        </p:txBody>
      </p:sp>
      <p:sp>
        <p:nvSpPr>
          <p:cNvPr id="3" name="Content Placeholder 2">
            <a:extLst>
              <a:ext uri="{FF2B5EF4-FFF2-40B4-BE49-F238E27FC236}">
                <a16:creationId xmlns:a16="http://schemas.microsoft.com/office/drawing/2014/main" id="{AB3184ED-6510-73CC-287B-DDC425FCF2DF}"/>
              </a:ext>
            </a:extLst>
          </p:cNvPr>
          <p:cNvSpPr>
            <a:spLocks noGrp="1"/>
          </p:cNvSpPr>
          <p:nvPr>
            <p:ph idx="1"/>
          </p:nvPr>
        </p:nvSpPr>
        <p:spPr>
          <a:xfrm>
            <a:off x="1289304" y="2902913"/>
            <a:ext cx="9849751" cy="3032168"/>
          </a:xfrm>
        </p:spPr>
        <p:txBody>
          <a:bodyPr anchor="ctr">
            <a:normAutofit/>
          </a:bodyPr>
          <a:lstStyle/>
          <a:p>
            <a:r>
              <a:rPr lang="en-US" sz="3600" dirty="0"/>
              <a:t>What does this tell us about how the Church should be?</a:t>
            </a:r>
          </a:p>
          <a:p>
            <a:endParaRPr lang="en-US" sz="3600" dirty="0"/>
          </a:p>
          <a:p>
            <a:r>
              <a:rPr lang="en-US" sz="3600" dirty="0"/>
              <a:t>Which disciples do you resonate with most?</a:t>
            </a:r>
          </a:p>
        </p:txBody>
      </p:sp>
    </p:spTree>
    <p:extLst>
      <p:ext uri="{BB962C8B-B14F-4D97-AF65-F5344CB8AC3E}">
        <p14:creationId xmlns:p14="http://schemas.microsoft.com/office/powerpoint/2010/main" val="590867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F46621-4944-4614-0CB6-AC23F0E68F1A}"/>
              </a:ext>
            </a:extLst>
          </p:cNvPr>
          <p:cNvSpPr>
            <a:spLocks noGrp="1"/>
          </p:cNvSpPr>
          <p:nvPr>
            <p:ph type="title"/>
          </p:nvPr>
        </p:nvSpPr>
        <p:spPr>
          <a:xfrm>
            <a:off x="621792" y="1161288"/>
            <a:ext cx="3602736" cy="4526280"/>
          </a:xfrm>
        </p:spPr>
        <p:txBody>
          <a:bodyPr>
            <a:normAutofit/>
          </a:bodyPr>
          <a:lstStyle/>
          <a:p>
            <a:r>
              <a:rPr lang="en-US" sz="4000" dirty="0"/>
              <a:t>Spiritual Gifts	</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3C53364-DEF7-4539-7391-05238B9F9153}"/>
              </a:ext>
            </a:extLst>
          </p:cNvPr>
          <p:cNvSpPr>
            <a:spLocks noGrp="1"/>
          </p:cNvSpPr>
          <p:nvPr>
            <p:ph idx="1"/>
          </p:nvPr>
        </p:nvSpPr>
        <p:spPr>
          <a:xfrm>
            <a:off x="4943475" y="932688"/>
            <a:ext cx="6407277" cy="5201412"/>
          </a:xfrm>
        </p:spPr>
        <p:txBody>
          <a:bodyPr anchor="ctr">
            <a:noAutofit/>
          </a:bodyPr>
          <a:lstStyle/>
          <a:p>
            <a:r>
              <a:rPr lang="en-US" dirty="0"/>
              <a:t>We have all of the traits the first disciples did. We also are blessed with spiritual gifts as they were so that we can follow Jesus.</a:t>
            </a:r>
          </a:p>
          <a:p>
            <a:endParaRPr lang="en-US" dirty="0"/>
          </a:p>
          <a:p>
            <a:r>
              <a:rPr lang="en-US" dirty="0"/>
              <a:t>Do you know what your spiritual gifts are?</a:t>
            </a:r>
          </a:p>
          <a:p>
            <a:endParaRPr lang="en-US" dirty="0"/>
          </a:p>
        </p:txBody>
      </p:sp>
    </p:spTree>
    <p:extLst>
      <p:ext uri="{BB962C8B-B14F-4D97-AF65-F5344CB8AC3E}">
        <p14:creationId xmlns:p14="http://schemas.microsoft.com/office/powerpoint/2010/main" val="82630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5BB585-AA84-66EE-AD77-F343F42BF205}"/>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Biblical gifts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D3FC44-53C8-8216-AEB6-FDB64303C0CF}"/>
              </a:ext>
            </a:extLst>
          </p:cNvPr>
          <p:cNvSpPr>
            <a:spLocks noGrp="1"/>
          </p:cNvSpPr>
          <p:nvPr>
            <p:ph idx="1"/>
          </p:nvPr>
        </p:nvSpPr>
        <p:spPr>
          <a:xfrm>
            <a:off x="4167268" y="591344"/>
            <a:ext cx="8021684" cy="5585619"/>
          </a:xfrm>
        </p:spPr>
        <p:txBody>
          <a:bodyPr anchor="ctr">
            <a:noAutofit/>
          </a:bodyPr>
          <a:lstStyle/>
          <a:p>
            <a:r>
              <a:rPr lang="en-US" sz="2000" b="1" i="0" dirty="0">
                <a:effectLst/>
                <a:latin typeface="Calibri" panose="020F0502020204030204" pitchFamily="34" charset="0"/>
                <a:cs typeface="Calibri" panose="020F0502020204030204" pitchFamily="34" charset="0"/>
              </a:rPr>
              <a:t>Administration</a:t>
            </a:r>
          </a:p>
          <a:p>
            <a:r>
              <a:rPr lang="en-US" sz="2000" b="0" i="0" dirty="0">
                <a:effectLst/>
                <a:latin typeface="Calibri" panose="020F0502020204030204" pitchFamily="34" charset="0"/>
                <a:cs typeface="Calibri" panose="020F0502020204030204" pitchFamily="34" charset="0"/>
              </a:rPr>
              <a:t>The gift of administration is the divine strength or ability to organize multiple tasks and groups of people to accomplish these tasks.</a:t>
            </a:r>
          </a:p>
          <a:p>
            <a:r>
              <a:rPr lang="en-US" sz="2000" b="0" i="1" dirty="0">
                <a:effectLst/>
                <a:latin typeface="Calibri" panose="020F0502020204030204" pitchFamily="34" charset="0"/>
                <a:cs typeface="Calibri" panose="020F0502020204030204" pitchFamily="34" charset="0"/>
              </a:rPr>
              <a:t>Luke 14:28-30; Acts 6:1-7; 1 Corinthians 12:28</a:t>
            </a:r>
          </a:p>
          <a:p>
            <a:r>
              <a:rPr lang="en-US" sz="2000" b="1" i="0" dirty="0">
                <a:effectLst/>
                <a:latin typeface="Calibri" panose="020F0502020204030204" pitchFamily="34" charset="0"/>
                <a:cs typeface="Calibri" panose="020F0502020204030204" pitchFamily="34" charset="0"/>
              </a:rPr>
              <a:t>Apostleship</a:t>
            </a:r>
          </a:p>
          <a:p>
            <a:r>
              <a:rPr lang="en-US" sz="2000" b="0" i="0" dirty="0">
                <a:effectLst/>
                <a:latin typeface="Calibri" panose="020F0502020204030204" pitchFamily="34" charset="0"/>
                <a:cs typeface="Calibri" panose="020F0502020204030204" pitchFamily="34" charset="0"/>
              </a:rPr>
              <a:t>The gift of apostleship is the divine strength or ability to pioneer new churches and ministries through planting, overseeing, and training.</a:t>
            </a:r>
          </a:p>
          <a:p>
            <a:r>
              <a:rPr lang="en-US" sz="2000" b="0" i="1" dirty="0">
                <a:effectLst/>
                <a:latin typeface="Calibri" panose="020F0502020204030204" pitchFamily="34" charset="0"/>
                <a:cs typeface="Calibri" panose="020F0502020204030204" pitchFamily="34" charset="0"/>
              </a:rPr>
              <a:t>Acts 15:22-35; 1 Corinthians 12:28; 2 Corinthians 12:12; Galatians 2:7-10; Ephesians 4:11-14</a:t>
            </a:r>
          </a:p>
          <a:p>
            <a:r>
              <a:rPr lang="en-US" sz="2000" b="1" i="0" dirty="0">
                <a:effectLst/>
                <a:latin typeface="Calibri" panose="020F0502020204030204" pitchFamily="34" charset="0"/>
                <a:cs typeface="Calibri" panose="020F0502020204030204" pitchFamily="34" charset="0"/>
              </a:rPr>
              <a:t>Craftsmanship</a:t>
            </a:r>
          </a:p>
          <a:p>
            <a:r>
              <a:rPr lang="en-US" sz="2000" b="0" i="0" dirty="0">
                <a:effectLst/>
                <a:latin typeface="Calibri" panose="020F0502020204030204" pitchFamily="34" charset="0"/>
                <a:cs typeface="Calibri" panose="020F0502020204030204" pitchFamily="34" charset="0"/>
              </a:rPr>
              <a:t>The gift of craftsmanship is the divine strength or ability to plan, build, and work with your hands in construction environments to accomplish multiple ministry applications.</a:t>
            </a:r>
          </a:p>
          <a:p>
            <a:r>
              <a:rPr lang="en-US" sz="2000" b="0" i="1" dirty="0">
                <a:effectLst/>
                <a:latin typeface="Calibri" panose="020F0502020204030204" pitchFamily="34" charset="0"/>
                <a:cs typeface="Calibri" panose="020F0502020204030204" pitchFamily="34" charset="0"/>
              </a:rPr>
              <a:t>Exodus 30:22, 31:3-11; 2 Chronicles 34:9-13; Acts 18:2-3</a:t>
            </a:r>
          </a:p>
          <a:p>
            <a:r>
              <a:rPr lang="en-US" sz="2000" b="1" i="0" dirty="0">
                <a:effectLst/>
                <a:latin typeface="Calibri" panose="020F0502020204030204" pitchFamily="34" charset="0"/>
                <a:cs typeface="Calibri" panose="020F0502020204030204" pitchFamily="34" charset="0"/>
              </a:rPr>
              <a:t>Discernment</a:t>
            </a:r>
          </a:p>
          <a:p>
            <a:r>
              <a:rPr lang="en-US" sz="2000" b="0" i="0" dirty="0">
                <a:effectLst/>
                <a:latin typeface="Calibri" panose="020F0502020204030204" pitchFamily="34" charset="0"/>
                <a:cs typeface="Calibri" panose="020F0502020204030204" pitchFamily="34" charset="0"/>
              </a:rPr>
              <a:t>The gift of discernment is the divine strength or ability to spiritually identify falsehood, to distinguish between right and wrong motives and the spiritual forces at work in situations.</a:t>
            </a:r>
          </a:p>
          <a:p>
            <a:r>
              <a:rPr lang="en-US" sz="2000" b="0" i="1" dirty="0">
                <a:effectLst/>
                <a:latin typeface="Calibri" panose="020F0502020204030204" pitchFamily="34" charset="0"/>
                <a:cs typeface="Calibri" panose="020F0502020204030204" pitchFamily="34" charset="0"/>
              </a:rPr>
              <a:t>Matthew 16:21-23; Acts 5:1-11, 16:16-18; 1 Cor. 12:10; 1 John 4:1-6</a:t>
            </a:r>
          </a:p>
        </p:txBody>
      </p:sp>
    </p:spTree>
    <p:extLst>
      <p:ext uri="{BB962C8B-B14F-4D97-AF65-F5344CB8AC3E}">
        <p14:creationId xmlns:p14="http://schemas.microsoft.com/office/powerpoint/2010/main" val="335850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A88BF024-111F-80DF-EEE5-FBB9B4C387EF}"/>
              </a:ext>
            </a:extLst>
          </p:cNvPr>
          <p:cNvSpPr txBox="1"/>
          <p:nvPr/>
        </p:nvSpPr>
        <p:spPr>
          <a:xfrm>
            <a:off x="4038600" y="390526"/>
            <a:ext cx="8150352" cy="5786438"/>
          </a:xfrm>
          <a:prstGeom prst="rect">
            <a:avLst/>
          </a:prstGeom>
        </p:spPr>
        <p:txBody>
          <a:bodyPr vert="horz" lIns="91440" tIns="45720" rIns="91440" bIns="45720" rtlCol="0" anchor="ctr">
            <a:noAutofit/>
          </a:bodyPr>
          <a:lstStyle/>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Evangelism</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evangelism is the divine strength or ability to help non-Christians take the necessary steps to becoming a born-again Christian.</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1" u="none" strike="noStrike" cap="none" spc="0" normalizeH="0" baseline="0" noProof="0" dirty="0">
                <a:ln>
                  <a:noFill/>
                </a:ln>
                <a:effectLst/>
                <a:uLnTx/>
                <a:uFillTx/>
              </a:rPr>
              <a:t>Acts 8:5-6, 8:26-40, 14:21, 21:8; Ephesians 4:11-14</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Exhortation</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exhortation is the divine strength or ability to strengthen, comfort or urge others to action through the written or spoken word and Biblical truth.</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1" u="none" strike="noStrike" cap="none" spc="0" normalizeH="0" baseline="0" noProof="0" dirty="0">
                <a:ln>
                  <a:noFill/>
                </a:ln>
                <a:effectLst/>
                <a:uLnTx/>
                <a:uFillTx/>
              </a:rPr>
              <a:t>Acts 14:22; Romans 12:8; 1 Timothy 4:13; Hebrews 10:24-25</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Faith</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faith is the divine strength or ability to believe in God for unseen supernatural results in every arena of life.</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1" u="none" strike="noStrike" cap="none" spc="0" normalizeH="0" baseline="0" noProof="0" dirty="0">
                <a:ln>
                  <a:noFill/>
                </a:ln>
                <a:effectLst/>
                <a:uLnTx/>
                <a:uFillTx/>
              </a:rPr>
              <a:t>Acts 11:22-24; Romans 4:18-21; 1 Corinthians 12:9; Hebrews 11</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Giving</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giving is the divine strength or ability to produce wealth and to give by tithes and offerings for the purpose of advancing the Kingdom of God on earth.</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1" u="none" strike="noStrike" cap="none" spc="0" normalizeH="0" baseline="0" noProof="0" dirty="0">
                <a:ln>
                  <a:noFill/>
                </a:ln>
                <a:effectLst/>
                <a:uLnTx/>
                <a:uFillTx/>
              </a:rPr>
              <a:t>Mark 12:41-44; Romans 12:8; 2 Corinthians 8:1-7, 9:2-7 65</a:t>
            </a:r>
          </a:p>
        </p:txBody>
      </p:sp>
    </p:spTree>
    <p:extLst>
      <p:ext uri="{BB962C8B-B14F-4D97-AF65-F5344CB8AC3E}">
        <p14:creationId xmlns:p14="http://schemas.microsoft.com/office/powerpoint/2010/main" val="1414125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F81F84B5-6026-4C2A-5EB4-E207BE08C025}"/>
              </a:ext>
            </a:extLst>
          </p:cNvPr>
          <p:cNvSpPr txBox="1"/>
          <p:nvPr/>
        </p:nvSpPr>
        <p:spPr>
          <a:xfrm>
            <a:off x="4167268" y="591344"/>
            <a:ext cx="8024732" cy="5585619"/>
          </a:xfrm>
          <a:prstGeom prst="rect">
            <a:avLst/>
          </a:prstGeom>
        </p:spPr>
        <p:txBody>
          <a:bodyPr vert="horz" lIns="91440" tIns="45720" rIns="91440" bIns="45720" rtlCol="0" anchor="ctr">
            <a:noAutofit/>
          </a:bodyPr>
          <a:lstStyle/>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Healing</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healing is the divine strength or ability to act as an intermediary in faith, prayer, and by the laying-on of hands for the healing of physical, mental and spiritual sickness.</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1" u="none" strike="noStrike" cap="none" spc="0" normalizeH="0" baseline="0" noProof="0" dirty="0">
                <a:ln>
                  <a:noFill/>
                </a:ln>
                <a:effectLst/>
                <a:uLnTx/>
                <a:uFillTx/>
              </a:rPr>
              <a:t>Acts 3:1-10, 9:32-35, 28:7-10; 1 Corinthians 12:9, 28</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Helps</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helps is the divine strength or ability to work in a supportive role for the accomplishment of tasks in Christian ministry with the ability to often see the need before others do.</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1" u="none" strike="noStrike" cap="none" spc="0" normalizeH="0" baseline="0" noProof="0" dirty="0">
                <a:ln>
                  <a:noFill/>
                </a:ln>
                <a:effectLst/>
                <a:uLnTx/>
                <a:uFillTx/>
              </a:rPr>
              <a:t>Mark 15:40-41; Acts 9:36; Romans 16:1-2; 1 Corinthians 12:28</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Hospitality</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hospitality is the divine strength or ability to create warm, welcoming environments for others in places such as your home, office, or church.</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1" u="none" strike="noStrike" cap="none" spc="0" normalizeH="0" baseline="0" noProof="0" dirty="0">
                <a:ln>
                  <a:noFill/>
                </a:ln>
                <a:effectLst/>
                <a:uLnTx/>
                <a:uFillTx/>
              </a:rPr>
              <a:t>Acts 16:14-15; Romans 12:13, 16:23; Hebrews 13:1-2; 1 Peter 4:9</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Intercession</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intercession is the divine strength or ability to stand in the gap in prayer for someone, something, or someplace, believing for profound results.</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1" u="none" strike="noStrike" cap="none" spc="0" normalizeH="0" baseline="0" noProof="0" dirty="0">
                <a:ln>
                  <a:noFill/>
                </a:ln>
                <a:effectLst/>
                <a:uLnTx/>
                <a:uFillTx/>
              </a:rPr>
              <a:t>Hebrews 7:25; Colossians 1:9-12, 4:12-13; James 5:14-16</a:t>
            </a:r>
          </a:p>
        </p:txBody>
      </p:sp>
    </p:spTree>
    <p:extLst>
      <p:ext uri="{BB962C8B-B14F-4D97-AF65-F5344CB8AC3E}">
        <p14:creationId xmlns:p14="http://schemas.microsoft.com/office/powerpoint/2010/main" val="207159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12000" b="-12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91F22F-2A12-8BF2-AC38-40FB3C655DCE}"/>
              </a:ext>
            </a:extLst>
          </p:cNvPr>
          <p:cNvSpPr>
            <a:spLocks noGrp="1"/>
          </p:cNvSpPr>
          <p:nvPr>
            <p:ph type="ctrTitle"/>
          </p:nvPr>
        </p:nvSpPr>
        <p:spPr/>
        <p:txBody>
          <a:bodyPr>
            <a:normAutofit fontScale="90000"/>
          </a:bodyPr>
          <a:lstStyle/>
          <a:p>
            <a:r>
              <a:rPr lang="en-US" b="1" dirty="0">
                <a:latin typeface="+mn-lt"/>
              </a:rPr>
              <a:t>Class Five: Martyrs for a Cause</a:t>
            </a:r>
            <a:br>
              <a:rPr lang="en-US" b="1" dirty="0">
                <a:latin typeface="+mn-lt"/>
              </a:rPr>
            </a:br>
            <a:endParaRPr lang="en-US" b="1" dirty="0">
              <a:latin typeface="+mn-lt"/>
            </a:endParaRPr>
          </a:p>
        </p:txBody>
      </p:sp>
      <p:sp>
        <p:nvSpPr>
          <p:cNvPr id="5" name="Subtitle 4">
            <a:extLst>
              <a:ext uri="{FF2B5EF4-FFF2-40B4-BE49-F238E27FC236}">
                <a16:creationId xmlns:a16="http://schemas.microsoft.com/office/drawing/2014/main" id="{8DE36F7D-D315-6806-823C-8E34BA200ABC}"/>
              </a:ext>
            </a:extLst>
          </p:cNvPr>
          <p:cNvSpPr>
            <a:spLocks noGrp="1"/>
          </p:cNvSpPr>
          <p:nvPr>
            <p:ph type="subTitle" idx="1"/>
          </p:nvPr>
        </p:nvSpPr>
        <p:spPr/>
        <p:txBody>
          <a:bodyPr>
            <a:normAutofit/>
          </a:bodyPr>
          <a:lstStyle/>
          <a:p>
            <a:r>
              <a:rPr lang="en-US" sz="4000" b="1" dirty="0"/>
              <a:t>Judas Iscariot, Stephen, the Apostle Paul</a:t>
            </a:r>
          </a:p>
        </p:txBody>
      </p:sp>
    </p:spTree>
    <p:extLst>
      <p:ext uri="{BB962C8B-B14F-4D97-AF65-F5344CB8AC3E}">
        <p14:creationId xmlns:p14="http://schemas.microsoft.com/office/powerpoint/2010/main" val="352436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4DB5B3F2-FB83-29B0-D690-10EC767EACDB}"/>
              </a:ext>
            </a:extLst>
          </p:cNvPr>
          <p:cNvSpPr txBox="1"/>
          <p:nvPr/>
        </p:nvSpPr>
        <p:spPr>
          <a:xfrm>
            <a:off x="4167268" y="-4297"/>
            <a:ext cx="8024732" cy="6857999"/>
          </a:xfrm>
          <a:prstGeom prst="rect">
            <a:avLst/>
          </a:prstGeom>
        </p:spPr>
        <p:txBody>
          <a:bodyPr vert="horz" lIns="91440" tIns="45720" rIns="91440" bIns="45720" rtlCol="0" anchor="ctr">
            <a:normAutofit fontScale="92500" lnSpcReduction="10000"/>
          </a:bodyPr>
          <a:lstStyle/>
          <a:p>
            <a:pPr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Word of Knowledge</a:t>
            </a:r>
          </a:p>
          <a:p>
            <a:pPr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knowledge is the divine strength or ability to bring truth to a situation by supernatural revelation. This is often accompanied by a word from God.  </a:t>
            </a:r>
            <a:r>
              <a:rPr kumimoji="0" lang="en-US" sz="2000" b="0" i="1" u="none" strike="noStrike" cap="none" spc="0" normalizeH="0" baseline="0" noProof="0" dirty="0">
                <a:ln>
                  <a:noFill/>
                </a:ln>
                <a:effectLst/>
                <a:uLnTx/>
                <a:uFillTx/>
              </a:rPr>
              <a:t>Acts 5:1-11; 1 Corinthians 12:8; Colossians 2:2-3</a:t>
            </a:r>
          </a:p>
          <a:p>
            <a:pPr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Leadership</a:t>
            </a:r>
          </a:p>
          <a:p>
            <a:pPr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leadership is the divine strength or ability to influence people at their level while directing and focusing them on the big picture, vision, or idea.  </a:t>
            </a:r>
            <a:r>
              <a:rPr kumimoji="0" lang="en-US" sz="2000" b="0" i="1" u="none" strike="noStrike" cap="none" spc="0" normalizeH="0" baseline="0" noProof="0" dirty="0">
                <a:ln>
                  <a:noFill/>
                </a:ln>
                <a:effectLst/>
                <a:uLnTx/>
                <a:uFillTx/>
              </a:rPr>
              <a:t>Romans 12:8; 1 Timothy 3:1-13, 5:17; Hebrews 13:17</a:t>
            </a:r>
          </a:p>
          <a:p>
            <a:pPr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1" i="0" u="none" strike="noStrike" cap="none" spc="0" normalizeH="0" baseline="0" noProof="0" dirty="0">
                <a:ln>
                  <a:noFill/>
                </a:ln>
                <a:effectLst/>
                <a:uLnTx/>
                <a:uFillTx/>
              </a:rPr>
              <a:t>Mercy</a:t>
            </a:r>
          </a:p>
          <a:p>
            <a:pPr marR="0" lvl="0" indent="-228600" fontAlgn="auto">
              <a:lnSpc>
                <a:spcPct val="90000"/>
              </a:lnSpc>
              <a:spcBef>
                <a:spcPts val="1000"/>
              </a:spcBef>
              <a:spcAft>
                <a:spcPts val="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The gift of mercy is the divine strength or ability to feel empathy and to care for those who are hurting in any way. </a:t>
            </a:r>
            <a:r>
              <a:rPr kumimoji="0" lang="en-US" sz="2000" b="0" i="1" u="none" strike="noStrike" cap="none" spc="0" normalizeH="0" baseline="0" noProof="0" dirty="0">
                <a:ln>
                  <a:noFill/>
                </a:ln>
                <a:effectLst/>
                <a:uLnTx/>
                <a:uFillTx/>
              </a:rPr>
              <a:t>Matthew 9:35-36; Mark 9:41; Romans 12:8; 1 Thess. 5:14</a:t>
            </a:r>
          </a:p>
          <a:p>
            <a:pPr indent="-228600">
              <a:lnSpc>
                <a:spcPct val="90000"/>
              </a:lnSpc>
              <a:buFont typeface="Arial" panose="020B0604020202020204" pitchFamily="34" charset="0"/>
              <a:buChar char="•"/>
            </a:pPr>
            <a:endParaRPr lang="en-US" sz="2000" b="1" i="0" dirty="0">
              <a:effectLst/>
            </a:endParaRPr>
          </a:p>
          <a:p>
            <a:pPr indent="-228600">
              <a:lnSpc>
                <a:spcPct val="90000"/>
              </a:lnSpc>
              <a:buFont typeface="Arial" panose="020B0604020202020204" pitchFamily="34" charset="0"/>
              <a:buChar char="•"/>
            </a:pPr>
            <a:r>
              <a:rPr lang="en-US" sz="2000" b="1" i="0" dirty="0">
                <a:effectLst/>
              </a:rPr>
              <a:t>Tongues (and Interpretation)</a:t>
            </a:r>
          </a:p>
          <a:p>
            <a:pPr indent="-228600">
              <a:lnSpc>
                <a:spcPct val="90000"/>
              </a:lnSpc>
              <a:buFont typeface="Arial" panose="020B0604020202020204" pitchFamily="34" charset="0"/>
              <a:buChar char="•"/>
            </a:pPr>
            <a:r>
              <a:rPr lang="en-US" sz="2000" b="0" i="0" dirty="0">
                <a:effectLst/>
              </a:rPr>
              <a:t>The gift of tongues is the divine strength or ability to pray in a heavenly language to encourage your spirit and to commune with God. The gift of tongues is often accompanied by interpretation and should be used appropriately.</a:t>
            </a:r>
          </a:p>
          <a:p>
            <a:pPr indent="-228600">
              <a:lnSpc>
                <a:spcPct val="90000"/>
              </a:lnSpc>
              <a:buFont typeface="Arial" panose="020B0604020202020204" pitchFamily="34" charset="0"/>
              <a:buChar char="•"/>
            </a:pPr>
            <a:r>
              <a:rPr lang="en-US" sz="2000" b="0" i="1" dirty="0">
                <a:effectLst/>
              </a:rPr>
              <a:t>Acts 2:1-13; 1 Corinthians 12:10, 14:1-14</a:t>
            </a:r>
          </a:p>
          <a:p>
            <a:pPr indent="-228600">
              <a:lnSpc>
                <a:spcPct val="90000"/>
              </a:lnSpc>
              <a:buFont typeface="Arial" panose="020B0604020202020204" pitchFamily="34" charset="0"/>
              <a:buChar char="•"/>
            </a:pPr>
            <a:endParaRPr lang="en-US" sz="2000" b="1" i="0" dirty="0">
              <a:effectLst/>
            </a:endParaRPr>
          </a:p>
          <a:p>
            <a:pPr indent="-228600">
              <a:lnSpc>
                <a:spcPct val="90000"/>
              </a:lnSpc>
              <a:buFont typeface="Arial" panose="020B0604020202020204" pitchFamily="34" charset="0"/>
              <a:buChar char="•"/>
            </a:pPr>
            <a:r>
              <a:rPr lang="en-US" sz="2000" b="1" i="0" dirty="0">
                <a:effectLst/>
              </a:rPr>
              <a:t>Word of Wisdom</a:t>
            </a:r>
          </a:p>
          <a:p>
            <a:pPr indent="-228600">
              <a:lnSpc>
                <a:spcPct val="90000"/>
              </a:lnSpc>
              <a:buFont typeface="Arial" panose="020B0604020202020204" pitchFamily="34" charset="0"/>
              <a:buChar char="•"/>
            </a:pPr>
            <a:r>
              <a:rPr lang="en-US" sz="2000" b="0" i="0" dirty="0">
                <a:effectLst/>
              </a:rPr>
              <a:t>The gift of wisdom is the divine strength or ability to understand and to bring clarity to situations and circumstances often through applying the truths of Scripture in a practical way.</a:t>
            </a:r>
          </a:p>
          <a:p>
            <a:pPr indent="-228600">
              <a:lnSpc>
                <a:spcPct val="90000"/>
              </a:lnSpc>
              <a:buFont typeface="Arial" panose="020B0604020202020204" pitchFamily="34" charset="0"/>
              <a:buChar char="•"/>
            </a:pPr>
            <a:r>
              <a:rPr lang="en-US" sz="2000" b="0" i="1" dirty="0">
                <a:effectLst/>
              </a:rPr>
              <a:t>Acts 6:3,10; 1 Corinthians 2:6-13, 12:8</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726245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1D2054C2-4D8B-9CA6-9ACD-79C64E1C6023}"/>
              </a:ext>
            </a:extLst>
          </p:cNvPr>
          <p:cNvSpPr txBox="1"/>
          <p:nvPr/>
        </p:nvSpPr>
        <p:spPr>
          <a:xfrm>
            <a:off x="4167268" y="4293"/>
            <a:ext cx="7939007" cy="6729881"/>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endParaRPr lang="en-US" sz="1500" b="0" i="1" dirty="0">
              <a:effectLst/>
            </a:endParaRPr>
          </a:p>
          <a:p>
            <a:pPr indent="-228600">
              <a:lnSpc>
                <a:spcPct val="90000"/>
              </a:lnSpc>
              <a:spcAft>
                <a:spcPts val="600"/>
              </a:spcAft>
              <a:buFont typeface="Arial" panose="020B0604020202020204" pitchFamily="34" charset="0"/>
              <a:buChar char="•"/>
            </a:pPr>
            <a:r>
              <a:rPr lang="en-US" sz="2000" b="1" i="0" dirty="0">
                <a:effectLst/>
              </a:rPr>
              <a:t>Miracles</a:t>
            </a:r>
          </a:p>
          <a:p>
            <a:pPr indent="-228600">
              <a:lnSpc>
                <a:spcPct val="90000"/>
              </a:lnSpc>
              <a:spcAft>
                <a:spcPts val="600"/>
              </a:spcAft>
              <a:buFont typeface="Arial" panose="020B0604020202020204" pitchFamily="34" charset="0"/>
              <a:buChar char="•"/>
            </a:pPr>
            <a:r>
              <a:rPr lang="en-US" sz="2000" b="0" i="0" dirty="0">
                <a:effectLst/>
              </a:rPr>
              <a:t>The gift of miracles is the divine strength or ability to alter the natural outcomes of life in a supernatural way through prayer, faith, and divine direction.</a:t>
            </a:r>
          </a:p>
          <a:p>
            <a:pPr indent="-228600">
              <a:lnSpc>
                <a:spcPct val="90000"/>
              </a:lnSpc>
              <a:spcAft>
                <a:spcPts val="600"/>
              </a:spcAft>
              <a:buFont typeface="Arial" panose="020B0604020202020204" pitchFamily="34" charset="0"/>
              <a:buChar char="•"/>
            </a:pPr>
            <a:r>
              <a:rPr lang="en-US" sz="2000" b="0" i="1" dirty="0">
                <a:effectLst/>
              </a:rPr>
              <a:t>Acts 9:36-42, 19:11-12, 20:7-12; Romans 15:18-19; 1 Corinthians 12:10, 28</a:t>
            </a:r>
          </a:p>
          <a:p>
            <a:pPr indent="-228600">
              <a:lnSpc>
                <a:spcPct val="90000"/>
              </a:lnSpc>
              <a:spcAft>
                <a:spcPts val="600"/>
              </a:spcAft>
              <a:buFont typeface="Arial" panose="020B0604020202020204" pitchFamily="34" charset="0"/>
              <a:buChar char="•"/>
            </a:pPr>
            <a:r>
              <a:rPr lang="en-US" sz="2000" b="1" i="0" dirty="0">
                <a:effectLst/>
              </a:rPr>
              <a:t>Pastor/Shepherd</a:t>
            </a:r>
          </a:p>
          <a:p>
            <a:pPr indent="-228600">
              <a:lnSpc>
                <a:spcPct val="90000"/>
              </a:lnSpc>
              <a:spcAft>
                <a:spcPts val="600"/>
              </a:spcAft>
              <a:buFont typeface="Arial" panose="020B0604020202020204" pitchFamily="34" charset="0"/>
              <a:buChar char="•"/>
            </a:pPr>
            <a:r>
              <a:rPr lang="en-US" sz="2000" b="0" i="0" dirty="0">
                <a:effectLst/>
              </a:rPr>
              <a:t>The gift of pastor/shepherd is the divine strength or ability to care for the personal needs of others by nurturing and mending life issues.</a:t>
            </a:r>
          </a:p>
          <a:p>
            <a:pPr indent="-228600">
              <a:lnSpc>
                <a:spcPct val="90000"/>
              </a:lnSpc>
              <a:spcAft>
                <a:spcPts val="600"/>
              </a:spcAft>
              <a:buFont typeface="Arial" panose="020B0604020202020204" pitchFamily="34" charset="0"/>
              <a:buChar char="•"/>
            </a:pPr>
            <a:r>
              <a:rPr lang="en-US" sz="2000" b="0" i="1" dirty="0">
                <a:effectLst/>
              </a:rPr>
              <a:t>John 10:1-18; Ephesians 4:11-14; 1 Timothy 3:1-7; 1 Peter 5:1-3</a:t>
            </a:r>
          </a:p>
          <a:p>
            <a:pPr indent="-228600">
              <a:lnSpc>
                <a:spcPct val="90000"/>
              </a:lnSpc>
              <a:spcAft>
                <a:spcPts val="600"/>
              </a:spcAft>
              <a:buFont typeface="Arial" panose="020B0604020202020204" pitchFamily="34" charset="0"/>
              <a:buChar char="•"/>
            </a:pPr>
            <a:r>
              <a:rPr lang="en-US" sz="2000" b="1" i="0" dirty="0">
                <a:effectLst/>
              </a:rPr>
              <a:t>Prophecy</a:t>
            </a:r>
          </a:p>
          <a:p>
            <a:pPr indent="-228600">
              <a:lnSpc>
                <a:spcPct val="90000"/>
              </a:lnSpc>
              <a:spcAft>
                <a:spcPts val="600"/>
              </a:spcAft>
              <a:buFont typeface="Arial" panose="020B0604020202020204" pitchFamily="34" charset="0"/>
              <a:buChar char="•"/>
            </a:pPr>
            <a:r>
              <a:rPr lang="en-US" sz="2000" b="0" i="0" dirty="0">
                <a:effectLst/>
              </a:rPr>
              <a:t>The gift of prophecy is the divine strength or ability to communicate God's truth and heart in a way that calls people to a right relationship with God.</a:t>
            </a:r>
          </a:p>
          <a:p>
            <a:pPr indent="-228600">
              <a:lnSpc>
                <a:spcPct val="90000"/>
              </a:lnSpc>
              <a:spcAft>
                <a:spcPts val="600"/>
              </a:spcAft>
              <a:buFont typeface="Arial" panose="020B0604020202020204" pitchFamily="34" charset="0"/>
              <a:buChar char="•"/>
            </a:pPr>
            <a:r>
              <a:rPr lang="en-US" sz="2000" b="0" i="1" dirty="0">
                <a:effectLst/>
              </a:rPr>
              <a:t>Acts 2:37-40, 7:51-53, 26:24-29; 1 Corinthians 14:1-4; 1 Thessalonians 1:5</a:t>
            </a:r>
          </a:p>
          <a:p>
            <a:pPr indent="-228600">
              <a:lnSpc>
                <a:spcPct val="90000"/>
              </a:lnSpc>
              <a:spcAft>
                <a:spcPts val="600"/>
              </a:spcAft>
              <a:buFont typeface="Arial" panose="020B0604020202020204" pitchFamily="34" charset="0"/>
              <a:buChar char="•"/>
            </a:pPr>
            <a:r>
              <a:rPr lang="en-US" sz="2000" b="1" i="0" dirty="0">
                <a:effectLst/>
              </a:rPr>
              <a:t>Service</a:t>
            </a:r>
          </a:p>
          <a:p>
            <a:pPr indent="-228600">
              <a:lnSpc>
                <a:spcPct val="90000"/>
              </a:lnSpc>
              <a:spcAft>
                <a:spcPts val="600"/>
              </a:spcAft>
              <a:buFont typeface="Arial" panose="020B0604020202020204" pitchFamily="34" charset="0"/>
              <a:buChar char="•"/>
            </a:pPr>
            <a:r>
              <a:rPr lang="en-US" sz="2000" b="0" i="0" dirty="0">
                <a:effectLst/>
              </a:rPr>
              <a:t>The gift of serving is the divine strength or ability to do small or great tasks in working for the overall good of the body of Christ.</a:t>
            </a:r>
          </a:p>
          <a:p>
            <a:pPr indent="-228600">
              <a:lnSpc>
                <a:spcPct val="90000"/>
              </a:lnSpc>
              <a:spcAft>
                <a:spcPts val="600"/>
              </a:spcAft>
              <a:buFont typeface="Arial" panose="020B0604020202020204" pitchFamily="34" charset="0"/>
              <a:buChar char="•"/>
            </a:pPr>
            <a:r>
              <a:rPr lang="en-US" sz="2000" b="0" i="1" dirty="0">
                <a:effectLst/>
              </a:rPr>
              <a:t>Acts 6:1-7; Romans 12:7; Galatians 6:10; 1 Timothy 1:16-18; Titus 3:14</a:t>
            </a:r>
          </a:p>
          <a:p>
            <a:pPr indent="-228600">
              <a:lnSpc>
                <a:spcPct val="90000"/>
              </a:lnSpc>
              <a:spcAft>
                <a:spcPts val="600"/>
              </a:spcAft>
              <a:buFont typeface="Arial" panose="020B0604020202020204" pitchFamily="34" charset="0"/>
              <a:buChar char="•"/>
            </a:pPr>
            <a:r>
              <a:rPr lang="en-US" sz="2000" b="1" i="0" dirty="0">
                <a:effectLst/>
              </a:rPr>
              <a:t>Teaching</a:t>
            </a:r>
          </a:p>
          <a:p>
            <a:pPr indent="-228600">
              <a:lnSpc>
                <a:spcPct val="90000"/>
              </a:lnSpc>
              <a:spcAft>
                <a:spcPts val="600"/>
              </a:spcAft>
              <a:buFont typeface="Arial" panose="020B0604020202020204" pitchFamily="34" charset="0"/>
              <a:buChar char="•"/>
            </a:pPr>
            <a:r>
              <a:rPr lang="en-US" sz="2000" b="0" i="0" dirty="0">
                <a:effectLst/>
              </a:rPr>
              <a:t>The gift of teaching is the divine strength or ability to study and learn from the Scriptures primarily to bring understanding and depth to other Christians.</a:t>
            </a:r>
          </a:p>
          <a:p>
            <a:pPr indent="-228600">
              <a:lnSpc>
                <a:spcPct val="90000"/>
              </a:lnSpc>
              <a:spcAft>
                <a:spcPts val="600"/>
              </a:spcAft>
              <a:buFont typeface="Arial" panose="020B0604020202020204" pitchFamily="34" charset="0"/>
              <a:buChar char="•"/>
            </a:pPr>
            <a:r>
              <a:rPr lang="en-US" sz="2000" b="0" i="1" dirty="0">
                <a:effectLst/>
              </a:rPr>
              <a:t>Acts 18:24-28, 20:20-21; 1 Corinthians 12:28; Ephesians 4:11-14</a:t>
            </a:r>
          </a:p>
        </p:txBody>
      </p:sp>
    </p:spTree>
    <p:extLst>
      <p:ext uri="{BB962C8B-B14F-4D97-AF65-F5344CB8AC3E}">
        <p14:creationId xmlns:p14="http://schemas.microsoft.com/office/powerpoint/2010/main" val="224074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Arc 11">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4586B41F-37B2-1192-3094-5A495BAC0BAC}"/>
              </a:ext>
            </a:extLst>
          </p:cNvPr>
          <p:cNvSpPr>
            <a:spLocks noGrp="1"/>
          </p:cNvSpPr>
          <p:nvPr>
            <p:ph type="title"/>
          </p:nvPr>
        </p:nvSpPr>
        <p:spPr>
          <a:xfrm>
            <a:off x="838200" y="365125"/>
            <a:ext cx="10515599" cy="1325563"/>
          </a:xfrm>
        </p:spPr>
        <p:txBody>
          <a:bodyPr>
            <a:normAutofit/>
          </a:bodyPr>
          <a:lstStyle/>
          <a:p>
            <a:r>
              <a:rPr lang="en-US" dirty="0"/>
              <a:t>Spiritual Gifts Exercise</a:t>
            </a:r>
          </a:p>
        </p:txBody>
      </p:sp>
      <p:sp>
        <p:nvSpPr>
          <p:cNvPr id="3" name="Content Placeholder 2">
            <a:extLst>
              <a:ext uri="{FF2B5EF4-FFF2-40B4-BE49-F238E27FC236}">
                <a16:creationId xmlns:a16="http://schemas.microsoft.com/office/drawing/2014/main" id="{76D6D7C8-471B-2392-35BF-16E4E80089E3}"/>
              </a:ext>
            </a:extLst>
          </p:cNvPr>
          <p:cNvSpPr>
            <a:spLocks noGrp="1"/>
          </p:cNvSpPr>
          <p:nvPr>
            <p:ph idx="1"/>
          </p:nvPr>
        </p:nvSpPr>
        <p:spPr>
          <a:xfrm>
            <a:off x="838200" y="1825625"/>
            <a:ext cx="5393361" cy="4351338"/>
          </a:xfrm>
        </p:spPr>
        <p:txBody>
          <a:bodyPr>
            <a:normAutofit/>
          </a:bodyPr>
          <a:lstStyle/>
          <a:p>
            <a:r>
              <a:rPr lang="en-US" sz="2600" dirty="0"/>
              <a:t>Find a partner you know (if possible).</a:t>
            </a:r>
          </a:p>
          <a:p>
            <a:r>
              <a:rPr lang="en-US" sz="2600" dirty="0"/>
              <a:t>What gifts do you see in each other? Share with one another. </a:t>
            </a:r>
          </a:p>
          <a:p>
            <a:r>
              <a:rPr lang="en-US" sz="2600" dirty="0"/>
              <a:t>Then take the survey and see if it confirms the gifts that they perceived in you.</a:t>
            </a:r>
          </a:p>
          <a:p>
            <a:r>
              <a:rPr lang="en-US" sz="2600" dirty="0"/>
              <a:t>If there is time, cross check the gifts the survey identified with your partner. Do they sound like you?</a:t>
            </a:r>
          </a:p>
          <a:p>
            <a:endParaRPr lang="en-US" sz="2600"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Graphic 6" descr="Giftbox">
            <a:extLst>
              <a:ext uri="{FF2B5EF4-FFF2-40B4-BE49-F238E27FC236}">
                <a16:creationId xmlns:a16="http://schemas.microsoft.com/office/drawing/2014/main" id="{C647C622-7F96-2EEB-622C-1E01EA74D0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310548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A420367E-9588-1B53-8EE2-F67C9650FBFD}"/>
              </a:ext>
            </a:extLst>
          </p:cNvPr>
          <p:cNvSpPr>
            <a:spLocks noGrp="1"/>
          </p:cNvSpPr>
          <p:nvPr>
            <p:ph type="title"/>
          </p:nvPr>
        </p:nvSpPr>
        <p:spPr>
          <a:xfrm>
            <a:off x="1998875" y="1302871"/>
            <a:ext cx="8188026" cy="868829"/>
          </a:xfrm>
        </p:spPr>
        <p:txBody>
          <a:bodyPr anchor="b">
            <a:normAutofit/>
          </a:bodyPr>
          <a:lstStyle/>
          <a:p>
            <a:pPr algn="ctr"/>
            <a:r>
              <a:rPr lang="en-US" sz="4800" dirty="0"/>
              <a:t>Martyrs for a Cause</a:t>
            </a:r>
          </a:p>
        </p:txBody>
      </p:sp>
      <p:sp>
        <p:nvSpPr>
          <p:cNvPr id="3" name="Content Placeholder 2">
            <a:extLst>
              <a:ext uri="{FF2B5EF4-FFF2-40B4-BE49-F238E27FC236}">
                <a16:creationId xmlns:a16="http://schemas.microsoft.com/office/drawing/2014/main" id="{536F5369-535D-5365-BC09-232142828067}"/>
              </a:ext>
            </a:extLst>
          </p:cNvPr>
          <p:cNvSpPr>
            <a:spLocks noGrp="1"/>
          </p:cNvSpPr>
          <p:nvPr>
            <p:ph idx="1"/>
          </p:nvPr>
        </p:nvSpPr>
        <p:spPr>
          <a:xfrm>
            <a:off x="1993641" y="2364571"/>
            <a:ext cx="8192843" cy="3211711"/>
          </a:xfrm>
        </p:spPr>
        <p:txBody>
          <a:bodyPr anchor="t">
            <a:normAutofit/>
          </a:bodyPr>
          <a:lstStyle/>
          <a:p>
            <a:pPr algn="ctr"/>
            <a:r>
              <a:rPr lang="en-US" dirty="0">
                <a:effectLst/>
              </a:rPr>
              <a:t>The word "martyr" comes originally from the ancient Greek legal term for "</a:t>
            </a:r>
            <a:r>
              <a:rPr lang="en-US" b="1" dirty="0">
                <a:effectLst/>
              </a:rPr>
              <a:t>witness</a:t>
            </a:r>
            <a:r>
              <a:rPr lang="en-US" dirty="0">
                <a:effectLst/>
              </a:rPr>
              <a:t>", for someone who gives testimony or evidence in a court of law.</a:t>
            </a:r>
          </a:p>
          <a:p>
            <a:pPr algn="ctr"/>
            <a:endParaRPr lang="en-US" dirty="0"/>
          </a:p>
          <a:p>
            <a:pPr algn="ctr"/>
            <a:r>
              <a:rPr lang="en-US" dirty="0">
                <a:effectLst/>
              </a:rPr>
              <a:t>The term has come to mean someone who gives his or her life for a cause.</a:t>
            </a:r>
          </a:p>
          <a:p>
            <a:pPr algn="ctr"/>
            <a:endParaRPr lang="en-US" sz="1800" dirty="0"/>
          </a:p>
        </p:txBody>
      </p:sp>
    </p:spTree>
    <p:extLst>
      <p:ext uri="{BB962C8B-B14F-4D97-AF65-F5344CB8AC3E}">
        <p14:creationId xmlns:p14="http://schemas.microsoft.com/office/powerpoint/2010/main" val="112180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group of people sitting in a room&#10;&#10;Description automatically generated with low confidence">
            <a:extLst>
              <a:ext uri="{FF2B5EF4-FFF2-40B4-BE49-F238E27FC236}">
                <a16:creationId xmlns:a16="http://schemas.microsoft.com/office/drawing/2014/main" id="{89FA23D5-1BD5-66BC-F3D4-1F70324436AF}"/>
              </a:ext>
            </a:extLst>
          </p:cNvPr>
          <p:cNvPicPr>
            <a:picLocks noChangeAspect="1"/>
          </p:cNvPicPr>
          <p:nvPr/>
        </p:nvPicPr>
        <p:blipFill rotWithShape="1">
          <a:blip r:embed="rId2">
            <a:extLst>
              <a:ext uri="{28A0092B-C50C-407E-A947-70E740481C1C}">
                <a14:useLocalDpi xmlns:a14="http://schemas.microsoft.com/office/drawing/2010/main" val="0"/>
              </a:ext>
            </a:extLst>
          </a:blip>
          <a:srcRect l="5335" r="6834" b="-1"/>
          <a:stretch/>
        </p:blipFill>
        <p:spPr>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Picture 6" descr="A person with a beard&#10;&#10;Description automatically generated with medium confidence">
            <a:extLst>
              <a:ext uri="{FF2B5EF4-FFF2-40B4-BE49-F238E27FC236}">
                <a16:creationId xmlns:a16="http://schemas.microsoft.com/office/drawing/2014/main" id="{CE7B2D9A-58FA-8708-4EAD-4A8464A5C50F}"/>
              </a:ext>
            </a:extLst>
          </p:cNvPr>
          <p:cNvPicPr>
            <a:picLocks noChangeAspect="1"/>
          </p:cNvPicPr>
          <p:nvPr/>
        </p:nvPicPr>
        <p:blipFill rotWithShape="1">
          <a:blip r:embed="rId3">
            <a:extLst>
              <a:ext uri="{28A0092B-C50C-407E-A947-70E740481C1C}">
                <a14:useLocalDpi xmlns:a14="http://schemas.microsoft.com/office/drawing/2010/main" val="0"/>
              </a:ext>
            </a:extLst>
          </a:blip>
          <a:srcRect t="8219" r="3" b="12548"/>
          <a:stretch/>
        </p:blipFill>
        <p:spPr>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p:spPr>
      </p:pic>
      <p:pic>
        <p:nvPicPr>
          <p:cNvPr id="11" name="Picture 10" descr="A person holding a baby&#10;&#10;Description automatically generated with low confidence">
            <a:extLst>
              <a:ext uri="{FF2B5EF4-FFF2-40B4-BE49-F238E27FC236}">
                <a16:creationId xmlns:a16="http://schemas.microsoft.com/office/drawing/2014/main" id="{49342013-E98B-28E9-6B42-2667E9FBC64B}"/>
              </a:ext>
            </a:extLst>
          </p:cNvPr>
          <p:cNvPicPr>
            <a:picLocks noChangeAspect="1"/>
          </p:cNvPicPr>
          <p:nvPr/>
        </p:nvPicPr>
        <p:blipFill rotWithShape="1">
          <a:blip r:embed="rId4">
            <a:extLst>
              <a:ext uri="{28A0092B-C50C-407E-A947-70E740481C1C}">
                <a14:useLocalDpi xmlns:a14="http://schemas.microsoft.com/office/drawing/2010/main" val="0"/>
              </a:ext>
            </a:extLst>
          </a:blip>
          <a:srcRect t="4605" b="37730"/>
          <a:stretch/>
        </p:blipFill>
        <p:spPr>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8" name="Freeform: Shape 17">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text, person&#10;&#10;Description automatically generated">
            <a:extLst>
              <a:ext uri="{FF2B5EF4-FFF2-40B4-BE49-F238E27FC236}">
                <a16:creationId xmlns:a16="http://schemas.microsoft.com/office/drawing/2014/main" id="{E44AA815-8FBD-9488-7571-291CCBFBE7D7}"/>
              </a:ext>
            </a:extLst>
          </p:cNvPr>
          <p:cNvPicPr>
            <a:picLocks noChangeAspect="1"/>
          </p:cNvPicPr>
          <p:nvPr/>
        </p:nvPicPr>
        <p:blipFill rotWithShape="1">
          <a:blip r:embed="rId5">
            <a:extLst>
              <a:ext uri="{28A0092B-C50C-407E-A947-70E740481C1C}">
                <a14:useLocalDpi xmlns:a14="http://schemas.microsoft.com/office/drawing/2010/main" val="0"/>
              </a:ext>
            </a:extLst>
          </a:blip>
          <a:srcRect r="27975" b="2"/>
          <a:stretch/>
        </p:blipFill>
        <p:spPr>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p:spPr>
      </p:pic>
      <p:sp>
        <p:nvSpPr>
          <p:cNvPr id="24" name="Rectangle 23">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53AD71E-2239-378A-FB54-473AFEE9AC44}"/>
              </a:ext>
            </a:extLst>
          </p:cNvPr>
          <p:cNvSpPr txBox="1"/>
          <p:nvPr/>
        </p:nvSpPr>
        <p:spPr>
          <a:xfrm>
            <a:off x="489097" y="2209800"/>
            <a:ext cx="3578078" cy="1938992"/>
          </a:xfrm>
          <a:prstGeom prst="rect">
            <a:avLst/>
          </a:prstGeom>
          <a:noFill/>
        </p:spPr>
        <p:txBody>
          <a:bodyPr wrap="square" rtlCol="0">
            <a:spAutoFit/>
          </a:bodyPr>
          <a:lstStyle/>
          <a:p>
            <a:pPr algn="ctr"/>
            <a:r>
              <a:rPr lang="en-US" sz="6000" b="1" dirty="0"/>
              <a:t>Judas Iscariot</a:t>
            </a:r>
          </a:p>
        </p:txBody>
      </p:sp>
    </p:spTree>
    <p:extLst>
      <p:ext uri="{BB962C8B-B14F-4D97-AF65-F5344CB8AC3E}">
        <p14:creationId xmlns:p14="http://schemas.microsoft.com/office/powerpoint/2010/main" val="189166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3AF48D-3459-D60E-0675-B95F9F197628}"/>
              </a:ext>
            </a:extLst>
          </p:cNvPr>
          <p:cNvSpPr>
            <a:spLocks noGrp="1"/>
          </p:cNvSpPr>
          <p:nvPr>
            <p:ph type="title"/>
          </p:nvPr>
        </p:nvSpPr>
        <p:spPr>
          <a:xfrm>
            <a:off x="841248" y="548640"/>
            <a:ext cx="3600860" cy="5431536"/>
          </a:xfrm>
        </p:spPr>
        <p:txBody>
          <a:bodyPr>
            <a:normAutofit/>
          </a:bodyPr>
          <a:lstStyle/>
          <a:p>
            <a:r>
              <a:rPr lang="en-US" sz="5400" dirty="0"/>
              <a:t>What do we know about him?</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8A99D5-CE70-2982-379A-73B2A2F96CC5}"/>
              </a:ext>
            </a:extLst>
          </p:cNvPr>
          <p:cNvSpPr>
            <a:spLocks noGrp="1"/>
          </p:cNvSpPr>
          <p:nvPr>
            <p:ph idx="1"/>
          </p:nvPr>
        </p:nvSpPr>
        <p:spPr>
          <a:xfrm>
            <a:off x="5126418" y="552090"/>
            <a:ext cx="6951282" cy="6191609"/>
          </a:xfrm>
        </p:spPr>
        <p:txBody>
          <a:bodyPr anchor="ctr">
            <a:normAutofit/>
          </a:bodyPr>
          <a:lstStyle/>
          <a:p>
            <a:r>
              <a:rPr lang="en-US" dirty="0"/>
              <a:t>Judas Iscariot is listed among the Twelve in all of the gospels.</a:t>
            </a:r>
          </a:p>
          <a:p>
            <a:r>
              <a:rPr lang="en-US" dirty="0"/>
              <a:t>According to </a:t>
            </a:r>
            <a:r>
              <a:rPr lang="en-US" i="1" dirty="0"/>
              <a:t>John</a:t>
            </a:r>
            <a:r>
              <a:rPr lang="en-US" dirty="0"/>
              <a:t> (12:5-6, 13-29) he acted as treasurer for the group.</a:t>
            </a:r>
          </a:p>
          <a:p>
            <a:r>
              <a:rPr lang="en-US" dirty="0"/>
              <a:t>He is mentioned 20 times in the gospels and 2 times in </a:t>
            </a:r>
            <a:r>
              <a:rPr lang="en-US" i="1" dirty="0"/>
              <a:t>Acts.</a:t>
            </a:r>
          </a:p>
          <a:p>
            <a:r>
              <a:rPr lang="en-US" dirty="0"/>
              <a:t>Initially, around the time of Paul’s letters, Judas was known simply as the one who “handed over” Jesus in the Garden of Gethsemane. But over time he was increasingly demonized. The progression is evident in the gospels.</a:t>
            </a:r>
          </a:p>
          <a:p>
            <a:endParaRPr lang="en-US" sz="2200" dirty="0"/>
          </a:p>
        </p:txBody>
      </p:sp>
    </p:spTree>
    <p:extLst>
      <p:ext uri="{BB962C8B-B14F-4D97-AF65-F5344CB8AC3E}">
        <p14:creationId xmlns:p14="http://schemas.microsoft.com/office/powerpoint/2010/main" val="167609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87417F-9923-8F2D-7C42-D5D864023B64}"/>
              </a:ext>
            </a:extLst>
          </p:cNvPr>
          <p:cNvSpPr>
            <a:spLocks noGrp="1"/>
          </p:cNvSpPr>
          <p:nvPr>
            <p:ph type="title"/>
          </p:nvPr>
        </p:nvSpPr>
        <p:spPr>
          <a:xfrm>
            <a:off x="6513788" y="365126"/>
            <a:ext cx="4840010" cy="931830"/>
          </a:xfrm>
        </p:spPr>
        <p:txBody>
          <a:bodyPr vert="horz" lIns="91440" tIns="45720" rIns="91440" bIns="45720" rtlCol="0" anchor="ctr">
            <a:normAutofit fontScale="90000"/>
          </a:bodyPr>
          <a:lstStyle/>
          <a:p>
            <a:pPr algn="ctr"/>
            <a:r>
              <a:rPr lang="en-US" dirty="0"/>
              <a:t>The making of a devil……</a:t>
            </a:r>
          </a:p>
        </p:txBody>
      </p:sp>
      <p:pic>
        <p:nvPicPr>
          <p:cNvPr id="7" name="Content Placeholder 6" descr="A picture containing text, book&#10;&#10;Description automatically generated">
            <a:extLst>
              <a:ext uri="{FF2B5EF4-FFF2-40B4-BE49-F238E27FC236}">
                <a16:creationId xmlns:a16="http://schemas.microsoft.com/office/drawing/2014/main" id="{57F20CD4-2D9D-A029-A6EE-9B5A0E0B01A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214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Content Placeholder 3">
            <a:extLst>
              <a:ext uri="{FF2B5EF4-FFF2-40B4-BE49-F238E27FC236}">
                <a16:creationId xmlns:a16="http://schemas.microsoft.com/office/drawing/2014/main" id="{10953940-9989-949E-69B7-F12AEC1340B6}"/>
              </a:ext>
            </a:extLst>
          </p:cNvPr>
          <p:cNvSpPr>
            <a:spLocks noGrp="1"/>
          </p:cNvSpPr>
          <p:nvPr>
            <p:ph sz="half" idx="1"/>
          </p:nvPr>
        </p:nvSpPr>
        <p:spPr>
          <a:xfrm>
            <a:off x="6116569" y="1511559"/>
            <a:ext cx="5863937" cy="5122506"/>
          </a:xfrm>
        </p:spPr>
        <p:txBody>
          <a:bodyPr vert="horz" lIns="91440" tIns="45720" rIns="91440" bIns="45720" rtlCol="0">
            <a:normAutofit lnSpcReduction="10000"/>
          </a:bodyPr>
          <a:lstStyle/>
          <a:p>
            <a:r>
              <a:rPr lang="en-US" dirty="0"/>
              <a:t>Mark 14:3-11 –Judas hands over Jesus seemingly convinced he is going to die soon</a:t>
            </a:r>
          </a:p>
          <a:p>
            <a:r>
              <a:rPr lang="en-US" dirty="0"/>
              <a:t>Matthew 26:14-16 - Judas betrays Jesus for money then feels remorse</a:t>
            </a:r>
          </a:p>
          <a:p>
            <a:r>
              <a:rPr lang="en-US" dirty="0"/>
              <a:t>Luke 22:3-53 Judas betrays Jesus because he is possessed by Satan</a:t>
            </a:r>
          </a:p>
          <a:p>
            <a:r>
              <a:rPr lang="en-US" dirty="0"/>
              <a:t>John 6:71; 12:4; 13:2-20; 18:2-11 Judas is a devil from the beginning. Jesus knows this and implies he chose him counting on this to fulfill God’s plan that Jesus be sacrificed for the people’s sins.</a:t>
            </a:r>
          </a:p>
          <a:p>
            <a:endParaRPr lang="en-US" sz="2000" dirty="0"/>
          </a:p>
        </p:txBody>
      </p:sp>
    </p:spTree>
    <p:extLst>
      <p:ext uri="{BB962C8B-B14F-4D97-AF65-F5344CB8AC3E}">
        <p14:creationId xmlns:p14="http://schemas.microsoft.com/office/powerpoint/2010/main" val="167209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E4D1642-90D3-7842-06AA-CAAB0C058B29}"/>
              </a:ext>
            </a:extLst>
          </p:cNvPr>
          <p:cNvSpPr>
            <a:spLocks noGrp="1"/>
          </p:cNvSpPr>
          <p:nvPr>
            <p:ph type="title"/>
          </p:nvPr>
        </p:nvSpPr>
        <p:spPr>
          <a:xfrm>
            <a:off x="1043631" y="809898"/>
            <a:ext cx="9942716" cy="1554480"/>
          </a:xfrm>
        </p:spPr>
        <p:txBody>
          <a:bodyPr anchor="ctr">
            <a:normAutofit/>
          </a:bodyPr>
          <a:lstStyle/>
          <a:p>
            <a:r>
              <a:rPr lang="en-US" sz="4800" dirty="0"/>
              <a:t>Traditions and Legends</a:t>
            </a:r>
          </a:p>
        </p:txBody>
      </p:sp>
      <p:sp>
        <p:nvSpPr>
          <p:cNvPr id="6" name="Content Placeholder 5">
            <a:extLst>
              <a:ext uri="{FF2B5EF4-FFF2-40B4-BE49-F238E27FC236}">
                <a16:creationId xmlns:a16="http://schemas.microsoft.com/office/drawing/2014/main" id="{EED91A6A-E125-2C11-A145-9D66DB92D2D4}"/>
              </a:ext>
            </a:extLst>
          </p:cNvPr>
          <p:cNvSpPr>
            <a:spLocks noGrp="1"/>
          </p:cNvSpPr>
          <p:nvPr>
            <p:ph idx="1"/>
          </p:nvPr>
        </p:nvSpPr>
        <p:spPr>
          <a:xfrm>
            <a:off x="195859" y="3017522"/>
            <a:ext cx="11853265" cy="3124658"/>
          </a:xfrm>
        </p:spPr>
        <p:txBody>
          <a:bodyPr anchor="ctr">
            <a:noAutofit/>
          </a:bodyPr>
          <a:lstStyle/>
          <a:p>
            <a:r>
              <a:rPr lang="en-US" dirty="0"/>
              <a:t>According to Matthew 27:5, Judas tried to bring back the money after Jesus was condemned. The chief priests and elders would not take it, so Judas hanged himself. The authorities used the “blood money” to purchase a potter’s field to be a burial site for foreigners. “For this reason, that field has been called the Field of Blood to this day.”</a:t>
            </a:r>
          </a:p>
          <a:p>
            <a:endParaRPr lang="en-US" dirty="0"/>
          </a:p>
          <a:p>
            <a:r>
              <a:rPr lang="en-US" dirty="0"/>
              <a:t>According to Acts 1:18, Judas himself bought a field with the 30 pieces of silver. Then he fell headlong on the land, burst in the middle, and had his bowels gush out. This is why the field was called the Field of Blood.”</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28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0DA0C3-2869-B4FB-ACC9-0A808DFEC17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Motivation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94C2F86-374E-6FA0-4B35-1EAF995DEC59}"/>
              </a:ext>
            </a:extLst>
          </p:cNvPr>
          <p:cNvSpPr>
            <a:spLocks noGrp="1"/>
          </p:cNvSpPr>
          <p:nvPr>
            <p:ph idx="1"/>
          </p:nvPr>
        </p:nvSpPr>
        <p:spPr>
          <a:xfrm>
            <a:off x="4238626" y="0"/>
            <a:ext cx="7667624" cy="6781800"/>
          </a:xfrm>
        </p:spPr>
        <p:txBody>
          <a:bodyPr anchor="ctr">
            <a:noAutofit/>
          </a:bodyPr>
          <a:lstStyle/>
          <a:p>
            <a:r>
              <a:rPr lang="en-US" sz="2200" dirty="0"/>
              <a:t>Tradition says that Judas was a Zealot because he shares the same name as “Judas the Galilean” whom </a:t>
            </a:r>
            <a:r>
              <a:rPr lang="en-US" sz="2200" i="1" dirty="0"/>
              <a:t>Acts</a:t>
            </a:r>
            <a:r>
              <a:rPr lang="en-US" sz="2200" dirty="0"/>
              <a:t> 5:37 says led a rebellion against Rome in response to the census. Also “Iscariot” is a name associated with the Sicarii, the knife wielding assassins who liked to burn the homes of the wealthy as terrorist attacks. </a:t>
            </a:r>
          </a:p>
          <a:p>
            <a:r>
              <a:rPr lang="en-US" sz="2200" dirty="0"/>
              <a:t>The non-canonical </a:t>
            </a:r>
            <a:r>
              <a:rPr lang="en-US" sz="2200" i="1" dirty="0"/>
              <a:t>Gospel of Judas </a:t>
            </a:r>
            <a:r>
              <a:rPr lang="en-US" sz="2200" dirty="0"/>
              <a:t> is a pro-Judas document from the First Century which Irenaeus condemned as Gnostic heresy. It paints Judas as the most faithful of the disciples who receives secret revelations of God’s plan through Christ, and through his astute understanding of who Jesus is gets to play the part of sacrificing him. The plot is convoluted and filled with obvious gnostic ideology about the demi-urge and the corrupt nature of earthly things.</a:t>
            </a:r>
          </a:p>
          <a:p>
            <a:r>
              <a:rPr lang="en-US" sz="2200" dirty="0"/>
              <a:t>After the Church was established, a tradition evolved saying that Judas was the one person on earth who was beyond redemption, even by Christ. </a:t>
            </a:r>
          </a:p>
          <a:p>
            <a:r>
              <a:rPr lang="en-US" sz="2200" dirty="0"/>
              <a:t>But more recently, some have speculated that Judas thought he was helping Jesus’ cause by precipitating the revolution against Rome. His intentions may have been good.</a:t>
            </a:r>
          </a:p>
        </p:txBody>
      </p:sp>
    </p:spTree>
    <p:extLst>
      <p:ext uri="{BB962C8B-B14F-4D97-AF65-F5344CB8AC3E}">
        <p14:creationId xmlns:p14="http://schemas.microsoft.com/office/powerpoint/2010/main" val="2761028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3108</Words>
  <Application>Microsoft Office PowerPoint</Application>
  <PresentationFormat>Widescreen</PresentationFormat>
  <Paragraphs>239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Those who said ‘Yes’ to Christ’s call: </vt:lpstr>
      <vt:lpstr>Opening Sharing </vt:lpstr>
      <vt:lpstr>Class Five: Martyrs for a Cause </vt:lpstr>
      <vt:lpstr>Martyrs for a Cause</vt:lpstr>
      <vt:lpstr>PowerPoint Presentation</vt:lpstr>
      <vt:lpstr>What do we know about him?</vt:lpstr>
      <vt:lpstr>The making of a devil……</vt:lpstr>
      <vt:lpstr>Traditions and Legends</vt:lpstr>
      <vt:lpstr>Motivation</vt:lpstr>
      <vt:lpstr>Martyred or Mistaken?</vt:lpstr>
      <vt:lpstr>PowerPoint Presentation</vt:lpstr>
      <vt:lpstr>Acts 6:5, 8- 7:60</vt:lpstr>
      <vt:lpstr>Witness even in death</vt:lpstr>
      <vt:lpstr>PowerPoint Presentation</vt:lpstr>
      <vt:lpstr>What do we know about Paul from Scripture?</vt:lpstr>
      <vt:lpstr> </vt:lpstr>
      <vt:lpstr> Paul’s Impact</vt:lpstr>
      <vt:lpstr>The Acts of Paul and Thecla</vt:lpstr>
      <vt:lpstr>Last long journey…</vt:lpstr>
      <vt:lpstr>PowerPoint Presentation</vt:lpstr>
      <vt:lpstr>Reflections and Conclusions</vt:lpstr>
      <vt:lpstr>Who were among the followers of Christ?</vt:lpstr>
      <vt:lpstr>Who were the followers of Christ?</vt:lpstr>
      <vt:lpstr>PowerPoint Presentation</vt:lpstr>
      <vt:lpstr>What does this tell us about the Kingdom of God?</vt:lpstr>
      <vt:lpstr>Spiritual Gifts </vt:lpstr>
      <vt:lpstr>Biblical gifts</vt:lpstr>
      <vt:lpstr>PowerPoint Presentation</vt:lpstr>
      <vt:lpstr>PowerPoint Presentation</vt:lpstr>
      <vt:lpstr>PowerPoint Presentation</vt:lpstr>
      <vt:lpstr>PowerPoint Presentation</vt:lpstr>
      <vt:lpstr>Spiritual Gifts 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Those who said ‘Yes’ to Christ’s call:</dc:title>
  <dc:creator>Pastor Elizabeth</dc:creator>
  <cp:lastModifiedBy>Elizabeth McLean</cp:lastModifiedBy>
  <cp:revision>10</cp:revision>
  <dcterms:created xsi:type="dcterms:W3CDTF">2023-03-27T15:34:08Z</dcterms:created>
  <dcterms:modified xsi:type="dcterms:W3CDTF">2023-03-29T19:01:59Z</dcterms:modified>
</cp:coreProperties>
</file>