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sldIdLst>
    <p:sldId id="256" r:id="rId2"/>
    <p:sldId id="257" r:id="rId3"/>
    <p:sldId id="258" r:id="rId4"/>
    <p:sldId id="259" r:id="rId5"/>
    <p:sldId id="268" r:id="rId6"/>
    <p:sldId id="260" r:id="rId7"/>
    <p:sldId id="261" r:id="rId8"/>
    <p:sldId id="262" r:id="rId9"/>
    <p:sldId id="263" r:id="rId10"/>
    <p:sldId id="264" r:id="rId11"/>
    <p:sldId id="265" r:id="rId12"/>
    <p:sldId id="269" r:id="rId13"/>
    <p:sldId id="266" r:id="rId14"/>
    <p:sldId id="267" r:id="rId15"/>
    <p:sldId id="271" r:id="rId16"/>
    <p:sldId id="273" r:id="rId17"/>
    <p:sldId id="274" r:id="rId18"/>
    <p:sldId id="275" r:id="rId19"/>
    <p:sldId id="276" r:id="rId20"/>
    <p:sldId id="277" r:id="rId21"/>
    <p:sldId id="278" r:id="rId22"/>
    <p:sldId id="27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33821-597E-4B4F-8572-5DA1CB183565}"/>
              </a:ext>
            </a:extLst>
          </p:cNvPr>
          <p:cNvSpPr>
            <a:spLocks noGrp="1"/>
          </p:cNvSpPr>
          <p:nvPr>
            <p:ph type="ctrTitle"/>
          </p:nvPr>
        </p:nvSpPr>
        <p:spPr>
          <a:xfrm>
            <a:off x="548640" y="950976"/>
            <a:ext cx="6509385" cy="3556730"/>
          </a:xfrm>
        </p:spPr>
        <p:txBody>
          <a:bodyPr anchor="t">
            <a:normAutofit/>
          </a:bodyPr>
          <a:lstStyle>
            <a:lvl1pPr algn="l">
              <a:defRPr sz="4400"/>
            </a:lvl1pPr>
          </a:lstStyle>
          <a:p>
            <a:r>
              <a:rPr lang="en-US" dirty="0"/>
              <a:t>Click to edit Master title style</a:t>
            </a:r>
          </a:p>
        </p:txBody>
      </p:sp>
      <p:sp>
        <p:nvSpPr>
          <p:cNvPr id="3" name="Subtitle 2">
            <a:extLst>
              <a:ext uri="{FF2B5EF4-FFF2-40B4-BE49-F238E27FC236}">
                <a16:creationId xmlns:a16="http://schemas.microsoft.com/office/drawing/2014/main" id="{F4C38D70-8FF5-47D7-A0DD-087A227BC94F}"/>
              </a:ext>
            </a:extLst>
          </p:cNvPr>
          <p:cNvSpPr>
            <a:spLocks noGrp="1"/>
          </p:cNvSpPr>
          <p:nvPr>
            <p:ph type="subTitle" idx="1"/>
          </p:nvPr>
        </p:nvSpPr>
        <p:spPr>
          <a:xfrm>
            <a:off x="576072" y="4572000"/>
            <a:ext cx="6481953" cy="1485900"/>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6DB5B485-516D-48B7-AF1D-69AEEA351A94}"/>
              </a:ext>
            </a:extLst>
          </p:cNvPr>
          <p:cNvSpPr>
            <a:spLocks noGrp="1"/>
          </p:cNvSpPr>
          <p:nvPr>
            <p:ph type="dt" sz="half" idx="10"/>
          </p:nvPr>
        </p:nvSpPr>
        <p:spPr/>
        <p:txBody>
          <a:bodyPr/>
          <a:lstStyle/>
          <a:p>
            <a:fld id="{4CDE23C7-78A4-413A-A84B-93D4CC0A9EB1}" type="datetimeFigureOut">
              <a:rPr lang="en-US" smtClean="0"/>
              <a:t>2/20/2024</a:t>
            </a:fld>
            <a:endParaRPr lang="en-US" dirty="0"/>
          </a:p>
        </p:txBody>
      </p:sp>
      <p:sp>
        <p:nvSpPr>
          <p:cNvPr id="5" name="Footer Placeholder 4">
            <a:extLst>
              <a:ext uri="{FF2B5EF4-FFF2-40B4-BE49-F238E27FC236}">
                <a16:creationId xmlns:a16="http://schemas.microsoft.com/office/drawing/2014/main" id="{1D614DDB-2831-4FF8-9DA7-0449659D7AD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9F178F6-65BA-4964-80E2-DB6EA3355FBB}"/>
              </a:ext>
            </a:extLst>
          </p:cNvPr>
          <p:cNvSpPr>
            <a:spLocks noGrp="1"/>
          </p:cNvSpPr>
          <p:nvPr>
            <p:ph type="sldNum" sz="quarter" idx="12"/>
          </p:nvPr>
        </p:nvSpPr>
        <p:spPr/>
        <p:txBody>
          <a:bodyPr/>
          <a:lstStyle/>
          <a:p>
            <a:fld id="{6CB39E08-E0E5-4B1A-8F7D-08FE7678A3B6}" type="slidenum">
              <a:rPr lang="en-US" smtClean="0"/>
              <a:t>‹#›</a:t>
            </a:fld>
            <a:endParaRPr lang="en-US" dirty="0"/>
          </a:p>
        </p:txBody>
      </p:sp>
    </p:spTree>
    <p:extLst>
      <p:ext uri="{BB962C8B-B14F-4D97-AF65-F5344CB8AC3E}">
        <p14:creationId xmlns:p14="http://schemas.microsoft.com/office/powerpoint/2010/main" val="2318339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07F1B-6F93-4E6E-8C8C-D01A9DEB6AA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7D2968-FE85-492F-A77B-1771F4EAA8C6}"/>
              </a:ext>
            </a:extLst>
          </p:cNvPr>
          <p:cNvSpPr>
            <a:spLocks noGrp="1"/>
          </p:cNvSpPr>
          <p:nvPr>
            <p:ph type="body" orient="vert" idx="1"/>
          </p:nvPr>
        </p:nvSpPr>
        <p:spPr>
          <a:xfrm>
            <a:off x="548641" y="2028826"/>
            <a:ext cx="11094348" cy="4029074"/>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4592DA2-B1FB-45C6-B10C-141AC2BFB381}"/>
              </a:ext>
            </a:extLst>
          </p:cNvPr>
          <p:cNvSpPr>
            <a:spLocks noGrp="1"/>
          </p:cNvSpPr>
          <p:nvPr>
            <p:ph type="dt" sz="half" idx="10"/>
          </p:nvPr>
        </p:nvSpPr>
        <p:spPr/>
        <p:txBody>
          <a:bodyPr/>
          <a:lstStyle/>
          <a:p>
            <a:fld id="{4CDE23C7-78A4-413A-A84B-93D4CC0A9EB1}" type="datetimeFigureOut">
              <a:rPr lang="en-US" smtClean="0"/>
              <a:t>2/20/2024</a:t>
            </a:fld>
            <a:endParaRPr lang="en-US" dirty="0"/>
          </a:p>
        </p:txBody>
      </p:sp>
      <p:sp>
        <p:nvSpPr>
          <p:cNvPr id="5" name="Footer Placeholder 4">
            <a:extLst>
              <a:ext uri="{FF2B5EF4-FFF2-40B4-BE49-F238E27FC236}">
                <a16:creationId xmlns:a16="http://schemas.microsoft.com/office/drawing/2014/main" id="{18CA6D78-CE47-4CA7-B3B6-AFAE5175F6F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BEDC5C0-8780-4819-A8FC-32A0141D271C}"/>
              </a:ext>
            </a:extLst>
          </p:cNvPr>
          <p:cNvSpPr>
            <a:spLocks noGrp="1"/>
          </p:cNvSpPr>
          <p:nvPr>
            <p:ph type="sldNum" sz="quarter" idx="12"/>
          </p:nvPr>
        </p:nvSpPr>
        <p:spPr/>
        <p:txBody>
          <a:bodyPr/>
          <a:lstStyle/>
          <a:p>
            <a:fld id="{6CB39E08-E0E5-4B1A-8F7D-08FE7678A3B6}" type="slidenum">
              <a:rPr lang="en-US" smtClean="0"/>
              <a:t>‹#›</a:t>
            </a:fld>
            <a:endParaRPr lang="en-US" dirty="0"/>
          </a:p>
        </p:txBody>
      </p:sp>
    </p:spTree>
    <p:extLst>
      <p:ext uri="{BB962C8B-B14F-4D97-AF65-F5344CB8AC3E}">
        <p14:creationId xmlns:p14="http://schemas.microsoft.com/office/powerpoint/2010/main" val="3555651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B8F9A8-05F2-4F79-B689-1FA2F31965D8}"/>
              </a:ext>
            </a:extLst>
          </p:cNvPr>
          <p:cNvSpPr>
            <a:spLocks noGrp="1"/>
          </p:cNvSpPr>
          <p:nvPr>
            <p:ph type="title" orient="vert"/>
          </p:nvPr>
        </p:nvSpPr>
        <p:spPr>
          <a:xfrm>
            <a:off x="9472612" y="952499"/>
            <a:ext cx="2207417" cy="5105401"/>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05D615BC-61CD-4D59-8E85-B59072E2B22D}"/>
              </a:ext>
            </a:extLst>
          </p:cNvPr>
          <p:cNvSpPr>
            <a:spLocks noGrp="1"/>
          </p:cNvSpPr>
          <p:nvPr>
            <p:ph type="body" orient="vert" idx="1"/>
          </p:nvPr>
        </p:nvSpPr>
        <p:spPr>
          <a:xfrm>
            <a:off x="557924" y="952499"/>
            <a:ext cx="8914688" cy="5105401"/>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3F81C46-8CC0-4B79-AF2E-84C86C6A803A}"/>
              </a:ext>
            </a:extLst>
          </p:cNvPr>
          <p:cNvSpPr>
            <a:spLocks noGrp="1"/>
          </p:cNvSpPr>
          <p:nvPr>
            <p:ph type="dt" sz="half" idx="10"/>
          </p:nvPr>
        </p:nvSpPr>
        <p:spPr/>
        <p:txBody>
          <a:bodyPr/>
          <a:lstStyle/>
          <a:p>
            <a:fld id="{4CDE23C7-78A4-413A-A84B-93D4CC0A9EB1}" type="datetimeFigureOut">
              <a:rPr lang="en-US" smtClean="0"/>
              <a:t>2/20/2024</a:t>
            </a:fld>
            <a:endParaRPr lang="en-US" dirty="0"/>
          </a:p>
        </p:txBody>
      </p:sp>
      <p:sp>
        <p:nvSpPr>
          <p:cNvPr id="5" name="Footer Placeholder 4">
            <a:extLst>
              <a:ext uri="{FF2B5EF4-FFF2-40B4-BE49-F238E27FC236}">
                <a16:creationId xmlns:a16="http://schemas.microsoft.com/office/drawing/2014/main" id="{A1A76817-4D29-4888-B68C-A35F5A069C9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FA0B21A-30A9-4173-9E3F-D985B86A35CE}"/>
              </a:ext>
            </a:extLst>
          </p:cNvPr>
          <p:cNvSpPr>
            <a:spLocks noGrp="1"/>
          </p:cNvSpPr>
          <p:nvPr>
            <p:ph type="sldNum" sz="quarter" idx="12"/>
          </p:nvPr>
        </p:nvSpPr>
        <p:spPr/>
        <p:txBody>
          <a:bodyPr/>
          <a:lstStyle/>
          <a:p>
            <a:fld id="{6CB39E08-E0E5-4B1A-8F7D-08FE7678A3B6}" type="slidenum">
              <a:rPr lang="en-US" smtClean="0"/>
              <a:t>‹#›</a:t>
            </a:fld>
            <a:endParaRPr lang="en-US" dirty="0"/>
          </a:p>
        </p:txBody>
      </p:sp>
    </p:spTree>
    <p:extLst>
      <p:ext uri="{BB962C8B-B14F-4D97-AF65-F5344CB8AC3E}">
        <p14:creationId xmlns:p14="http://schemas.microsoft.com/office/powerpoint/2010/main" val="2856413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A45AC-24E0-45A1-90C3-7BF96C3FC7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2018E1-7CA3-4B5E-9683-554FDFC63E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95D32D-7150-4DF2-B992-A2B4F5605D94}"/>
              </a:ext>
            </a:extLst>
          </p:cNvPr>
          <p:cNvSpPr>
            <a:spLocks noGrp="1"/>
          </p:cNvSpPr>
          <p:nvPr>
            <p:ph type="dt" sz="half" idx="10"/>
          </p:nvPr>
        </p:nvSpPr>
        <p:spPr/>
        <p:txBody>
          <a:bodyPr/>
          <a:lstStyle/>
          <a:p>
            <a:fld id="{4CDE23C7-78A4-413A-A84B-93D4CC0A9EB1}" type="datetimeFigureOut">
              <a:rPr lang="en-US" smtClean="0"/>
              <a:t>2/20/2024</a:t>
            </a:fld>
            <a:endParaRPr lang="en-US" dirty="0"/>
          </a:p>
        </p:txBody>
      </p:sp>
      <p:sp>
        <p:nvSpPr>
          <p:cNvPr id="5" name="Footer Placeholder 4">
            <a:extLst>
              <a:ext uri="{FF2B5EF4-FFF2-40B4-BE49-F238E27FC236}">
                <a16:creationId xmlns:a16="http://schemas.microsoft.com/office/drawing/2014/main" id="{F3D03F0C-FCA3-464C-B6ED-864DB51E7DD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9C41006-DAE1-4326-B1AE-FD527A653BDE}"/>
              </a:ext>
            </a:extLst>
          </p:cNvPr>
          <p:cNvSpPr>
            <a:spLocks noGrp="1"/>
          </p:cNvSpPr>
          <p:nvPr>
            <p:ph type="sldNum" sz="quarter" idx="12"/>
          </p:nvPr>
        </p:nvSpPr>
        <p:spPr/>
        <p:txBody>
          <a:bodyPr/>
          <a:lstStyle/>
          <a:p>
            <a:fld id="{6CB39E08-E0E5-4B1A-8F7D-08FE7678A3B6}" type="slidenum">
              <a:rPr lang="en-US" smtClean="0"/>
              <a:t>‹#›</a:t>
            </a:fld>
            <a:endParaRPr lang="en-US" dirty="0"/>
          </a:p>
        </p:txBody>
      </p:sp>
    </p:spTree>
    <p:extLst>
      <p:ext uri="{BB962C8B-B14F-4D97-AF65-F5344CB8AC3E}">
        <p14:creationId xmlns:p14="http://schemas.microsoft.com/office/powerpoint/2010/main" val="2378929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73B84-BE32-464A-A765-975C21B5CF4B}"/>
              </a:ext>
            </a:extLst>
          </p:cNvPr>
          <p:cNvSpPr>
            <a:spLocks noGrp="1"/>
          </p:cNvSpPr>
          <p:nvPr>
            <p:ph type="title"/>
          </p:nvPr>
        </p:nvSpPr>
        <p:spPr>
          <a:xfrm>
            <a:off x="557923" y="952500"/>
            <a:ext cx="6678695" cy="3962398"/>
          </a:xfrm>
        </p:spPr>
        <p:txBody>
          <a:bodyPr anchor="t">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640145C2-97CF-4887-904A-8ADC80525A2E}"/>
              </a:ext>
            </a:extLst>
          </p:cNvPr>
          <p:cNvSpPr>
            <a:spLocks noGrp="1"/>
          </p:cNvSpPr>
          <p:nvPr>
            <p:ph type="body" idx="1"/>
          </p:nvPr>
        </p:nvSpPr>
        <p:spPr>
          <a:xfrm>
            <a:off x="8043860" y="952501"/>
            <a:ext cx="3500440" cy="3962399"/>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E524559-DA32-4398-A8EE-EED2469D63BB}"/>
              </a:ext>
            </a:extLst>
          </p:cNvPr>
          <p:cNvSpPr>
            <a:spLocks noGrp="1"/>
          </p:cNvSpPr>
          <p:nvPr>
            <p:ph type="dt" sz="half" idx="10"/>
          </p:nvPr>
        </p:nvSpPr>
        <p:spPr/>
        <p:txBody>
          <a:bodyPr/>
          <a:lstStyle/>
          <a:p>
            <a:fld id="{4CDE23C7-78A4-413A-A84B-93D4CC0A9EB1}" type="datetimeFigureOut">
              <a:rPr lang="en-US" smtClean="0"/>
              <a:t>2/20/2024</a:t>
            </a:fld>
            <a:endParaRPr lang="en-US" dirty="0"/>
          </a:p>
        </p:txBody>
      </p:sp>
      <p:sp>
        <p:nvSpPr>
          <p:cNvPr id="5" name="Footer Placeholder 4">
            <a:extLst>
              <a:ext uri="{FF2B5EF4-FFF2-40B4-BE49-F238E27FC236}">
                <a16:creationId xmlns:a16="http://schemas.microsoft.com/office/drawing/2014/main" id="{73967BE1-F1AC-4732-B52E-1C7D63DEF80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5A13C03-DDF0-48C6-B1BF-D28875F8238F}"/>
              </a:ext>
            </a:extLst>
          </p:cNvPr>
          <p:cNvSpPr>
            <a:spLocks noGrp="1"/>
          </p:cNvSpPr>
          <p:nvPr>
            <p:ph type="sldNum" sz="quarter" idx="12"/>
          </p:nvPr>
        </p:nvSpPr>
        <p:spPr/>
        <p:txBody>
          <a:bodyPr/>
          <a:lstStyle/>
          <a:p>
            <a:fld id="{6CB39E08-E0E5-4B1A-8F7D-08FE7678A3B6}" type="slidenum">
              <a:rPr lang="en-US" smtClean="0"/>
              <a:t>‹#›</a:t>
            </a:fld>
            <a:endParaRPr lang="en-US" dirty="0"/>
          </a:p>
        </p:txBody>
      </p:sp>
    </p:spTree>
    <p:extLst>
      <p:ext uri="{BB962C8B-B14F-4D97-AF65-F5344CB8AC3E}">
        <p14:creationId xmlns:p14="http://schemas.microsoft.com/office/powerpoint/2010/main" val="1240696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6F411-42B3-4A17-BE7E-861BE7E7DC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8E0603-F4C0-40AC-A53E-40449D53D741}"/>
              </a:ext>
            </a:extLst>
          </p:cNvPr>
          <p:cNvSpPr>
            <a:spLocks noGrp="1"/>
          </p:cNvSpPr>
          <p:nvPr>
            <p:ph sz="half" idx="1"/>
          </p:nvPr>
        </p:nvSpPr>
        <p:spPr>
          <a:xfrm>
            <a:off x="548640" y="2029968"/>
            <a:ext cx="5281506" cy="41481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F6BC5634-2887-4182-A9BE-B382357D4F9C}"/>
              </a:ext>
            </a:extLst>
          </p:cNvPr>
          <p:cNvSpPr>
            <a:spLocks noGrp="1"/>
          </p:cNvSpPr>
          <p:nvPr>
            <p:ph sz="half" idx="2"/>
          </p:nvPr>
        </p:nvSpPr>
        <p:spPr>
          <a:xfrm>
            <a:off x="6257928" y="2029968"/>
            <a:ext cx="5281506" cy="41481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D56B6E74-28E1-4684-B515-4265ED7B1EAE}"/>
              </a:ext>
            </a:extLst>
          </p:cNvPr>
          <p:cNvSpPr>
            <a:spLocks noGrp="1"/>
          </p:cNvSpPr>
          <p:nvPr>
            <p:ph type="dt" sz="half" idx="10"/>
          </p:nvPr>
        </p:nvSpPr>
        <p:spPr/>
        <p:txBody>
          <a:bodyPr/>
          <a:lstStyle/>
          <a:p>
            <a:fld id="{4CDE23C7-78A4-413A-A84B-93D4CC0A9EB1}" type="datetimeFigureOut">
              <a:rPr lang="en-US" smtClean="0"/>
              <a:t>2/20/2024</a:t>
            </a:fld>
            <a:endParaRPr lang="en-US" dirty="0"/>
          </a:p>
        </p:txBody>
      </p:sp>
      <p:sp>
        <p:nvSpPr>
          <p:cNvPr id="6" name="Footer Placeholder 5">
            <a:extLst>
              <a:ext uri="{FF2B5EF4-FFF2-40B4-BE49-F238E27FC236}">
                <a16:creationId xmlns:a16="http://schemas.microsoft.com/office/drawing/2014/main" id="{18D375EA-A8F8-485D-A82F-CD85D4C9E17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AD9E4B0-F5E3-407F-A548-B616E774987F}"/>
              </a:ext>
            </a:extLst>
          </p:cNvPr>
          <p:cNvSpPr>
            <a:spLocks noGrp="1"/>
          </p:cNvSpPr>
          <p:nvPr>
            <p:ph type="sldNum" sz="quarter" idx="12"/>
          </p:nvPr>
        </p:nvSpPr>
        <p:spPr/>
        <p:txBody>
          <a:bodyPr/>
          <a:lstStyle/>
          <a:p>
            <a:fld id="{6CB39E08-E0E5-4B1A-8F7D-08FE7678A3B6}" type="slidenum">
              <a:rPr lang="en-US" smtClean="0"/>
              <a:t>‹#›</a:t>
            </a:fld>
            <a:endParaRPr lang="en-US" dirty="0"/>
          </a:p>
        </p:txBody>
      </p:sp>
    </p:spTree>
    <p:extLst>
      <p:ext uri="{BB962C8B-B14F-4D97-AF65-F5344CB8AC3E}">
        <p14:creationId xmlns:p14="http://schemas.microsoft.com/office/powerpoint/2010/main" val="2523471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2161A-7627-4D64-AF08-10D702AFE286}"/>
              </a:ext>
            </a:extLst>
          </p:cNvPr>
          <p:cNvSpPr>
            <a:spLocks noGrp="1"/>
          </p:cNvSpPr>
          <p:nvPr>
            <p:ph type="title"/>
          </p:nvPr>
        </p:nvSpPr>
        <p:spPr>
          <a:xfrm>
            <a:off x="552659" y="950976"/>
            <a:ext cx="10802729" cy="881796"/>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553B6884-07D8-4CC4-BE99-516F1433BED8}"/>
              </a:ext>
            </a:extLst>
          </p:cNvPr>
          <p:cNvSpPr>
            <a:spLocks noGrp="1"/>
          </p:cNvSpPr>
          <p:nvPr>
            <p:ph type="body" idx="1"/>
          </p:nvPr>
        </p:nvSpPr>
        <p:spPr>
          <a:xfrm>
            <a:off x="542918" y="1832772"/>
            <a:ext cx="5281507" cy="742638"/>
          </a:xfrm>
        </p:spPr>
        <p:txBody>
          <a:bodyPr anchor="b">
            <a:normAutofit/>
          </a:bodyPr>
          <a:lstStyle>
            <a:lvl1pPr marL="0" indent="0">
              <a:buNone/>
              <a:defRPr sz="1800" b="1" cap="all" spc="13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182C638-B5A8-4F8C-85AE-33BEAF54C07A}"/>
              </a:ext>
            </a:extLst>
          </p:cNvPr>
          <p:cNvSpPr>
            <a:spLocks noGrp="1"/>
          </p:cNvSpPr>
          <p:nvPr>
            <p:ph sz="half" idx="2"/>
          </p:nvPr>
        </p:nvSpPr>
        <p:spPr>
          <a:xfrm>
            <a:off x="548640" y="2600531"/>
            <a:ext cx="528150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E40D1933-A703-4BDC-A697-728E899EEDE1}"/>
              </a:ext>
            </a:extLst>
          </p:cNvPr>
          <p:cNvSpPr>
            <a:spLocks noGrp="1"/>
          </p:cNvSpPr>
          <p:nvPr>
            <p:ph type="body" sz="quarter" idx="3"/>
          </p:nvPr>
        </p:nvSpPr>
        <p:spPr>
          <a:xfrm>
            <a:off x="6257927" y="1832772"/>
            <a:ext cx="5283202" cy="742638"/>
          </a:xfrm>
        </p:spPr>
        <p:txBody>
          <a:bodyPr anchor="b">
            <a:normAutofit/>
          </a:bodyPr>
          <a:lstStyle>
            <a:lvl1pPr marL="0" indent="0">
              <a:buNone/>
              <a:defRPr sz="1800" b="1" cap="all" spc="13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95925DBD-4D51-4A2D-B1E4-6D094CD1E803}"/>
              </a:ext>
            </a:extLst>
          </p:cNvPr>
          <p:cNvSpPr>
            <a:spLocks noGrp="1"/>
          </p:cNvSpPr>
          <p:nvPr>
            <p:ph sz="quarter" idx="4"/>
          </p:nvPr>
        </p:nvSpPr>
        <p:spPr>
          <a:xfrm>
            <a:off x="6257927" y="2600531"/>
            <a:ext cx="52832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62636E2-E26E-42F7-9E05-3F756C7D17AE}"/>
              </a:ext>
            </a:extLst>
          </p:cNvPr>
          <p:cNvSpPr>
            <a:spLocks noGrp="1"/>
          </p:cNvSpPr>
          <p:nvPr>
            <p:ph type="dt" sz="half" idx="10"/>
          </p:nvPr>
        </p:nvSpPr>
        <p:spPr/>
        <p:txBody>
          <a:bodyPr/>
          <a:lstStyle/>
          <a:p>
            <a:fld id="{4CDE23C7-78A4-413A-A84B-93D4CC0A9EB1}" type="datetimeFigureOut">
              <a:rPr lang="en-US" smtClean="0"/>
              <a:t>2/20/2024</a:t>
            </a:fld>
            <a:endParaRPr lang="en-US" dirty="0"/>
          </a:p>
        </p:txBody>
      </p:sp>
      <p:sp>
        <p:nvSpPr>
          <p:cNvPr id="8" name="Footer Placeholder 7">
            <a:extLst>
              <a:ext uri="{FF2B5EF4-FFF2-40B4-BE49-F238E27FC236}">
                <a16:creationId xmlns:a16="http://schemas.microsoft.com/office/drawing/2014/main" id="{86F7281B-0E5C-421E-AFFE-775F57C5DDB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E483462-E410-4DC7-AE53-27AABECFE6E8}"/>
              </a:ext>
            </a:extLst>
          </p:cNvPr>
          <p:cNvSpPr>
            <a:spLocks noGrp="1"/>
          </p:cNvSpPr>
          <p:nvPr>
            <p:ph type="sldNum" sz="quarter" idx="12"/>
          </p:nvPr>
        </p:nvSpPr>
        <p:spPr/>
        <p:txBody>
          <a:bodyPr/>
          <a:lstStyle/>
          <a:p>
            <a:fld id="{6CB39E08-E0E5-4B1A-8F7D-08FE7678A3B6}" type="slidenum">
              <a:rPr lang="en-US" smtClean="0"/>
              <a:t>‹#›</a:t>
            </a:fld>
            <a:endParaRPr lang="en-US" dirty="0"/>
          </a:p>
        </p:txBody>
      </p:sp>
    </p:spTree>
    <p:extLst>
      <p:ext uri="{BB962C8B-B14F-4D97-AF65-F5344CB8AC3E}">
        <p14:creationId xmlns:p14="http://schemas.microsoft.com/office/powerpoint/2010/main" val="768891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CFA68-31B5-48C5-929A-842FDF0FD8E7}"/>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595A2600-419E-46E9-946F-FBDEDBA1D448}"/>
              </a:ext>
            </a:extLst>
          </p:cNvPr>
          <p:cNvSpPr>
            <a:spLocks noGrp="1"/>
          </p:cNvSpPr>
          <p:nvPr>
            <p:ph type="dt" sz="half" idx="10"/>
          </p:nvPr>
        </p:nvSpPr>
        <p:spPr/>
        <p:txBody>
          <a:bodyPr/>
          <a:lstStyle/>
          <a:p>
            <a:fld id="{4CDE23C7-78A4-413A-A84B-93D4CC0A9EB1}" type="datetimeFigureOut">
              <a:rPr lang="en-US" smtClean="0"/>
              <a:t>2/20/2024</a:t>
            </a:fld>
            <a:endParaRPr lang="en-US" dirty="0"/>
          </a:p>
        </p:txBody>
      </p:sp>
      <p:sp>
        <p:nvSpPr>
          <p:cNvPr id="4" name="Footer Placeholder 3">
            <a:extLst>
              <a:ext uri="{FF2B5EF4-FFF2-40B4-BE49-F238E27FC236}">
                <a16:creationId xmlns:a16="http://schemas.microsoft.com/office/drawing/2014/main" id="{1385F9A9-98FF-4653-A570-9F351A1ABDC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BD44457-95F1-4B15-A647-B14F91F7A6D4}"/>
              </a:ext>
            </a:extLst>
          </p:cNvPr>
          <p:cNvSpPr>
            <a:spLocks noGrp="1"/>
          </p:cNvSpPr>
          <p:nvPr>
            <p:ph type="sldNum" sz="quarter" idx="12"/>
          </p:nvPr>
        </p:nvSpPr>
        <p:spPr/>
        <p:txBody>
          <a:bodyPr/>
          <a:lstStyle/>
          <a:p>
            <a:fld id="{6CB39E08-E0E5-4B1A-8F7D-08FE7678A3B6}" type="slidenum">
              <a:rPr lang="en-US" smtClean="0"/>
              <a:t>‹#›</a:t>
            </a:fld>
            <a:endParaRPr lang="en-US" dirty="0"/>
          </a:p>
        </p:txBody>
      </p:sp>
    </p:spTree>
    <p:extLst>
      <p:ext uri="{BB962C8B-B14F-4D97-AF65-F5344CB8AC3E}">
        <p14:creationId xmlns:p14="http://schemas.microsoft.com/office/powerpoint/2010/main" val="1062466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19EABA-1008-4E49-9184-3A946ECD7199}"/>
              </a:ext>
            </a:extLst>
          </p:cNvPr>
          <p:cNvSpPr>
            <a:spLocks noGrp="1"/>
          </p:cNvSpPr>
          <p:nvPr>
            <p:ph type="dt" sz="half" idx="10"/>
          </p:nvPr>
        </p:nvSpPr>
        <p:spPr/>
        <p:txBody>
          <a:bodyPr/>
          <a:lstStyle/>
          <a:p>
            <a:fld id="{4CDE23C7-78A4-413A-A84B-93D4CC0A9EB1}" type="datetimeFigureOut">
              <a:rPr lang="en-US" smtClean="0"/>
              <a:t>2/20/2024</a:t>
            </a:fld>
            <a:endParaRPr lang="en-US" dirty="0"/>
          </a:p>
        </p:txBody>
      </p:sp>
      <p:sp>
        <p:nvSpPr>
          <p:cNvPr id="3" name="Footer Placeholder 2">
            <a:extLst>
              <a:ext uri="{FF2B5EF4-FFF2-40B4-BE49-F238E27FC236}">
                <a16:creationId xmlns:a16="http://schemas.microsoft.com/office/drawing/2014/main" id="{D05C3BD0-269D-4127-B5F7-84B0D8A7422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1623447-C740-4495-93EC-7252B1B929E4}"/>
              </a:ext>
            </a:extLst>
          </p:cNvPr>
          <p:cNvSpPr>
            <a:spLocks noGrp="1"/>
          </p:cNvSpPr>
          <p:nvPr>
            <p:ph type="sldNum" sz="quarter" idx="12"/>
          </p:nvPr>
        </p:nvSpPr>
        <p:spPr/>
        <p:txBody>
          <a:bodyPr/>
          <a:lstStyle/>
          <a:p>
            <a:fld id="{6CB39E08-E0E5-4B1A-8F7D-08FE7678A3B6}" type="slidenum">
              <a:rPr lang="en-US" smtClean="0"/>
              <a:t>‹#›</a:t>
            </a:fld>
            <a:endParaRPr lang="en-US" dirty="0"/>
          </a:p>
        </p:txBody>
      </p:sp>
    </p:spTree>
    <p:extLst>
      <p:ext uri="{BB962C8B-B14F-4D97-AF65-F5344CB8AC3E}">
        <p14:creationId xmlns:p14="http://schemas.microsoft.com/office/powerpoint/2010/main" val="1630931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D1155-71E7-4F0A-BB62-933743CF6EDD}"/>
              </a:ext>
            </a:extLst>
          </p:cNvPr>
          <p:cNvSpPr>
            <a:spLocks noGrp="1"/>
          </p:cNvSpPr>
          <p:nvPr>
            <p:ph type="title"/>
          </p:nvPr>
        </p:nvSpPr>
        <p:spPr>
          <a:xfrm>
            <a:off x="548640" y="952500"/>
            <a:ext cx="4124084" cy="2362200"/>
          </a:xfrm>
        </p:spPr>
        <p:txBody>
          <a:bodyPr anchor="t"/>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E0CB6D44-5A1E-4176-8766-4B81E045D50A}"/>
              </a:ext>
            </a:extLst>
          </p:cNvPr>
          <p:cNvSpPr>
            <a:spLocks noGrp="1"/>
          </p:cNvSpPr>
          <p:nvPr>
            <p:ph idx="1"/>
          </p:nvPr>
        </p:nvSpPr>
        <p:spPr>
          <a:xfrm>
            <a:off x="5600700" y="952500"/>
            <a:ext cx="5934074" cy="49085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8C810EC6-11DD-4B5D-A2D2-4DCF73E58389}"/>
              </a:ext>
            </a:extLst>
          </p:cNvPr>
          <p:cNvSpPr>
            <a:spLocks noGrp="1"/>
          </p:cNvSpPr>
          <p:nvPr>
            <p:ph type="body" sz="half" idx="2"/>
          </p:nvPr>
        </p:nvSpPr>
        <p:spPr>
          <a:xfrm>
            <a:off x="548641" y="3429000"/>
            <a:ext cx="4124084" cy="24399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CD5DFCDF-666E-4DB4-A1C0-79D40A007066}"/>
              </a:ext>
            </a:extLst>
          </p:cNvPr>
          <p:cNvSpPr>
            <a:spLocks noGrp="1"/>
          </p:cNvSpPr>
          <p:nvPr>
            <p:ph type="dt" sz="half" idx="10"/>
          </p:nvPr>
        </p:nvSpPr>
        <p:spPr/>
        <p:txBody>
          <a:bodyPr/>
          <a:lstStyle/>
          <a:p>
            <a:fld id="{4CDE23C7-78A4-413A-A84B-93D4CC0A9EB1}" type="datetimeFigureOut">
              <a:rPr lang="en-US" smtClean="0"/>
              <a:t>2/20/2024</a:t>
            </a:fld>
            <a:endParaRPr lang="en-US" dirty="0"/>
          </a:p>
        </p:txBody>
      </p:sp>
      <p:sp>
        <p:nvSpPr>
          <p:cNvPr id="6" name="Footer Placeholder 5">
            <a:extLst>
              <a:ext uri="{FF2B5EF4-FFF2-40B4-BE49-F238E27FC236}">
                <a16:creationId xmlns:a16="http://schemas.microsoft.com/office/drawing/2014/main" id="{083A69AC-15E6-4B19-A59D-DBDBE923DB4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D79F0EE-74DE-4FEC-81E9-E40D53397857}"/>
              </a:ext>
            </a:extLst>
          </p:cNvPr>
          <p:cNvSpPr>
            <a:spLocks noGrp="1"/>
          </p:cNvSpPr>
          <p:nvPr>
            <p:ph type="sldNum" sz="quarter" idx="12"/>
          </p:nvPr>
        </p:nvSpPr>
        <p:spPr/>
        <p:txBody>
          <a:bodyPr/>
          <a:lstStyle/>
          <a:p>
            <a:fld id="{6CB39E08-E0E5-4B1A-8F7D-08FE7678A3B6}" type="slidenum">
              <a:rPr lang="en-US" smtClean="0"/>
              <a:t>‹#›</a:t>
            </a:fld>
            <a:endParaRPr lang="en-US" dirty="0"/>
          </a:p>
        </p:txBody>
      </p:sp>
    </p:spTree>
    <p:extLst>
      <p:ext uri="{BB962C8B-B14F-4D97-AF65-F5344CB8AC3E}">
        <p14:creationId xmlns:p14="http://schemas.microsoft.com/office/powerpoint/2010/main" val="3998866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3CA4F-6508-4AD6-8367-A0288D888DD6}"/>
              </a:ext>
            </a:extLst>
          </p:cNvPr>
          <p:cNvSpPr>
            <a:spLocks noGrp="1"/>
          </p:cNvSpPr>
          <p:nvPr>
            <p:ph type="title"/>
          </p:nvPr>
        </p:nvSpPr>
        <p:spPr>
          <a:xfrm>
            <a:off x="548641" y="952500"/>
            <a:ext cx="4124084" cy="2397918"/>
          </a:xfrm>
        </p:spPr>
        <p:txBody>
          <a:bodyPr anchor="t"/>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1906BFCD-2F93-4D99-89EA-F0359FB782B7}"/>
              </a:ext>
            </a:extLst>
          </p:cNvPr>
          <p:cNvSpPr>
            <a:spLocks noGrp="1"/>
          </p:cNvSpPr>
          <p:nvPr>
            <p:ph type="pic" idx="1"/>
          </p:nvPr>
        </p:nvSpPr>
        <p:spPr>
          <a:xfrm>
            <a:off x="5522119" y="987425"/>
            <a:ext cx="6022181"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6FF4C1F7-1272-41C8-8C29-676316D02D5D}"/>
              </a:ext>
            </a:extLst>
          </p:cNvPr>
          <p:cNvSpPr>
            <a:spLocks noGrp="1"/>
          </p:cNvSpPr>
          <p:nvPr>
            <p:ph type="body" sz="half" idx="2"/>
          </p:nvPr>
        </p:nvSpPr>
        <p:spPr>
          <a:xfrm>
            <a:off x="548641" y="3429000"/>
            <a:ext cx="4124084" cy="24399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A5CDD491-0FE6-4B42-AAA6-B698E46F1A8E}"/>
              </a:ext>
            </a:extLst>
          </p:cNvPr>
          <p:cNvSpPr>
            <a:spLocks noGrp="1"/>
          </p:cNvSpPr>
          <p:nvPr>
            <p:ph type="dt" sz="half" idx="10"/>
          </p:nvPr>
        </p:nvSpPr>
        <p:spPr/>
        <p:txBody>
          <a:bodyPr/>
          <a:lstStyle/>
          <a:p>
            <a:fld id="{4CDE23C7-78A4-413A-A84B-93D4CC0A9EB1}" type="datetimeFigureOut">
              <a:rPr lang="en-US" smtClean="0"/>
              <a:t>2/20/2024</a:t>
            </a:fld>
            <a:endParaRPr lang="en-US" dirty="0"/>
          </a:p>
        </p:txBody>
      </p:sp>
      <p:sp>
        <p:nvSpPr>
          <p:cNvPr id="6" name="Footer Placeholder 5">
            <a:extLst>
              <a:ext uri="{FF2B5EF4-FFF2-40B4-BE49-F238E27FC236}">
                <a16:creationId xmlns:a16="http://schemas.microsoft.com/office/drawing/2014/main" id="{D258F83F-4E9F-4607-A69B-DFC932560AB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D324484-C6E4-4D8A-BDAB-09B1FBB43631}"/>
              </a:ext>
            </a:extLst>
          </p:cNvPr>
          <p:cNvSpPr>
            <a:spLocks noGrp="1"/>
          </p:cNvSpPr>
          <p:nvPr>
            <p:ph type="sldNum" sz="quarter" idx="12"/>
          </p:nvPr>
        </p:nvSpPr>
        <p:spPr/>
        <p:txBody>
          <a:bodyPr/>
          <a:lstStyle/>
          <a:p>
            <a:fld id="{6CB39E08-E0E5-4B1A-8F7D-08FE7678A3B6}" type="slidenum">
              <a:rPr lang="en-US" smtClean="0"/>
              <a:t>‹#›</a:t>
            </a:fld>
            <a:endParaRPr lang="en-US" dirty="0"/>
          </a:p>
        </p:txBody>
      </p:sp>
    </p:spTree>
    <p:extLst>
      <p:ext uri="{BB962C8B-B14F-4D97-AF65-F5344CB8AC3E}">
        <p14:creationId xmlns:p14="http://schemas.microsoft.com/office/powerpoint/2010/main" val="2897085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alpha val="21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90E843-90BA-4A7D-8F9F-FFE49387A618}"/>
              </a:ext>
            </a:extLst>
          </p:cNvPr>
          <p:cNvSpPr>
            <a:spLocks noGrp="1"/>
          </p:cNvSpPr>
          <p:nvPr>
            <p:ph type="title"/>
          </p:nvPr>
        </p:nvSpPr>
        <p:spPr>
          <a:xfrm>
            <a:off x="548639" y="950976"/>
            <a:ext cx="10995659" cy="1077849"/>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43F7CA62-9B55-49B4-94B6-EAAF7D5AE0DC}"/>
              </a:ext>
            </a:extLst>
          </p:cNvPr>
          <p:cNvSpPr>
            <a:spLocks noGrp="1"/>
          </p:cNvSpPr>
          <p:nvPr>
            <p:ph type="body" idx="1"/>
          </p:nvPr>
        </p:nvSpPr>
        <p:spPr>
          <a:xfrm>
            <a:off x="548641" y="2028826"/>
            <a:ext cx="10995660" cy="402907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93CEA03-AAFA-4A69-A3DA-1DD0EF273F11}"/>
              </a:ext>
            </a:extLst>
          </p:cNvPr>
          <p:cNvSpPr>
            <a:spLocks noGrp="1"/>
          </p:cNvSpPr>
          <p:nvPr>
            <p:ph type="dt" sz="half" idx="2"/>
          </p:nvPr>
        </p:nvSpPr>
        <p:spPr>
          <a:xfrm>
            <a:off x="588729" y="6449535"/>
            <a:ext cx="2983095" cy="308453"/>
          </a:xfrm>
          <a:prstGeom prst="rect">
            <a:avLst/>
          </a:prstGeom>
        </p:spPr>
        <p:txBody>
          <a:bodyPr vert="horz" lIns="91440" tIns="45720" rIns="91440" bIns="45720" rtlCol="0" anchor="t"/>
          <a:lstStyle>
            <a:lvl1pPr algn="l">
              <a:defRPr sz="900">
                <a:solidFill>
                  <a:schemeClr val="tx1"/>
                </a:solidFill>
              </a:defRPr>
            </a:lvl1pPr>
          </a:lstStyle>
          <a:p>
            <a:fld id="{4CDE23C7-78A4-413A-A84B-93D4CC0A9EB1}" type="datetimeFigureOut">
              <a:rPr lang="en-US" smtClean="0"/>
              <a:pPr/>
              <a:t>2/20/2024</a:t>
            </a:fld>
            <a:endParaRPr lang="en-US" dirty="0"/>
          </a:p>
        </p:txBody>
      </p:sp>
      <p:sp>
        <p:nvSpPr>
          <p:cNvPr id="5" name="Footer Placeholder 4">
            <a:extLst>
              <a:ext uri="{FF2B5EF4-FFF2-40B4-BE49-F238E27FC236}">
                <a16:creationId xmlns:a16="http://schemas.microsoft.com/office/drawing/2014/main" id="{F3E97F43-1ECB-4FC2-863E-26CEE24A008A}"/>
              </a:ext>
            </a:extLst>
          </p:cNvPr>
          <p:cNvSpPr>
            <a:spLocks noGrp="1"/>
          </p:cNvSpPr>
          <p:nvPr>
            <p:ph type="ftr" sz="quarter" idx="3"/>
          </p:nvPr>
        </p:nvSpPr>
        <p:spPr>
          <a:xfrm>
            <a:off x="557924" y="173776"/>
            <a:ext cx="411480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53C7F9D8-4B2E-4871-B2AE-EFC06BE23179}"/>
              </a:ext>
            </a:extLst>
          </p:cNvPr>
          <p:cNvSpPr>
            <a:spLocks noGrp="1"/>
          </p:cNvSpPr>
          <p:nvPr>
            <p:ph type="sldNum" sz="quarter" idx="4"/>
          </p:nvPr>
        </p:nvSpPr>
        <p:spPr>
          <a:xfrm>
            <a:off x="10710710" y="6449535"/>
            <a:ext cx="932279" cy="308453"/>
          </a:xfrm>
          <a:prstGeom prst="rect">
            <a:avLst/>
          </a:prstGeom>
        </p:spPr>
        <p:txBody>
          <a:bodyPr vert="horz" lIns="91440" tIns="45720" rIns="91440" bIns="45720" rtlCol="0" anchor="t"/>
          <a:lstStyle>
            <a:lvl1pPr algn="r">
              <a:defRPr sz="900">
                <a:solidFill>
                  <a:schemeClr val="tx1"/>
                </a:solidFill>
              </a:defRPr>
            </a:lvl1pPr>
          </a:lstStyle>
          <a:p>
            <a:fld id="{6CB39E08-E0E5-4B1A-8F7D-08FE7678A3B6}" type="slidenum">
              <a:rPr lang="en-US" smtClean="0"/>
              <a:pPr/>
              <a:t>‹#›</a:t>
            </a:fld>
            <a:endParaRPr lang="en-US" dirty="0"/>
          </a:p>
        </p:txBody>
      </p:sp>
      <p:cxnSp>
        <p:nvCxnSpPr>
          <p:cNvPr id="7" name="Straight Connector 6">
            <a:extLst>
              <a:ext uri="{FF2B5EF4-FFF2-40B4-BE49-F238E27FC236}">
                <a16:creationId xmlns:a16="http://schemas.microsoft.com/office/drawing/2014/main" id="{462919E4-C488-4107-9EF1-66152F848008}"/>
              </a:ext>
            </a:extLst>
          </p:cNvPr>
          <p:cNvCxnSpPr>
            <a:cxnSpLocks/>
          </p:cNvCxnSpPr>
          <p:nvPr/>
        </p:nvCxnSpPr>
        <p:spPr>
          <a:xfrm>
            <a:off x="643467" y="678719"/>
            <a:ext cx="10905066"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BF79732-4088-424C-A653-4534E4389443}"/>
              </a:ext>
            </a:extLst>
          </p:cNvPr>
          <p:cNvCxnSpPr>
            <a:cxnSpLocks/>
          </p:cNvCxnSpPr>
          <p:nvPr/>
        </p:nvCxnSpPr>
        <p:spPr>
          <a:xfrm>
            <a:off x="643467" y="6309695"/>
            <a:ext cx="10905066"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0643849"/>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44" r:id="rId6"/>
    <p:sldLayoutId id="2147483740" r:id="rId7"/>
    <p:sldLayoutId id="2147483741" r:id="rId8"/>
    <p:sldLayoutId id="2147483742" r:id="rId9"/>
    <p:sldLayoutId id="2147483743" r:id="rId10"/>
    <p:sldLayoutId id="2147483745" r:id="rId11"/>
  </p:sldLayoutIdLst>
  <p:txStyles>
    <p:titleStyle>
      <a:lvl1pPr algn="l" defTabSz="914400" rtl="0" eaLnBrk="1" latinLnBrk="0" hangingPunct="1">
        <a:lnSpc>
          <a:spcPct val="85000"/>
        </a:lnSpc>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50292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10058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12344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file:////Users/dottielapenta/Library/Group%20Containers/UBF8T346G9.ms/WebArchiveCopyPasteTempFiles/com.microsoft.Word/20150319REFORM-slide-12M0-superJumbo.jpg"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C3297213-B630-4CFA-8FE1-099659C5DB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descr="A crown of thorns and a gavel&#10;&#10;Description automatically generated">
            <a:extLst>
              <a:ext uri="{FF2B5EF4-FFF2-40B4-BE49-F238E27FC236}">
                <a16:creationId xmlns:a16="http://schemas.microsoft.com/office/drawing/2014/main" id="{5C07904E-88F8-1C6D-9157-15C85ADDF4FC}"/>
              </a:ext>
            </a:extLst>
          </p:cNvPr>
          <p:cNvPicPr>
            <a:picLocks noChangeAspect="1"/>
          </p:cNvPicPr>
          <p:nvPr/>
        </p:nvPicPr>
        <p:blipFill rotWithShape="1">
          <a:blip r:embed="rId2" cstate="print">
            <a:alphaModFix amt="90000"/>
            <a:extLst>
              <a:ext uri="{28A0092B-C50C-407E-A947-70E740481C1C}">
                <a14:useLocalDpi xmlns:a14="http://schemas.microsoft.com/office/drawing/2010/main" val="0"/>
              </a:ext>
            </a:extLst>
          </a:blip>
          <a:srcRect t="14687" b="1358"/>
          <a:stretch/>
        </p:blipFill>
        <p:spPr>
          <a:xfrm>
            <a:off x="1" y="10"/>
            <a:ext cx="12191999" cy="6857990"/>
          </a:xfrm>
          <a:prstGeom prst="rect">
            <a:avLst/>
          </a:prstGeom>
        </p:spPr>
      </p:pic>
      <p:sp>
        <p:nvSpPr>
          <p:cNvPr id="11" name="Rectangle 10">
            <a:extLst>
              <a:ext uri="{FF2B5EF4-FFF2-40B4-BE49-F238E27FC236}">
                <a16:creationId xmlns:a16="http://schemas.microsoft.com/office/drawing/2014/main" id="{13F26D5C-77E9-4A8D-95F0-1635BAD126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7781" y="-257784"/>
            <a:ext cx="6857999" cy="7373570"/>
          </a:xfrm>
          <a:prstGeom prst="rect">
            <a:avLst/>
          </a:prstGeom>
          <a:gradFill flip="none" rotWithShape="1">
            <a:gsLst>
              <a:gs pos="3000">
                <a:srgbClr val="000000">
                  <a:alpha val="0"/>
                </a:srgbClr>
              </a:gs>
              <a:gs pos="73000">
                <a:srgbClr val="000000">
                  <a:alpha val="48000"/>
                </a:srgbClr>
              </a:gs>
              <a:gs pos="100000">
                <a:srgbClr val="000000">
                  <a:alpha val="58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DE62286-5A20-91EF-CB3E-3F7FAADA5D36}"/>
              </a:ext>
            </a:extLst>
          </p:cNvPr>
          <p:cNvSpPr>
            <a:spLocks noGrp="1"/>
          </p:cNvSpPr>
          <p:nvPr>
            <p:ph type="ctrTitle"/>
          </p:nvPr>
        </p:nvSpPr>
        <p:spPr>
          <a:xfrm>
            <a:off x="548639" y="952499"/>
            <a:ext cx="5995035" cy="3139093"/>
          </a:xfrm>
        </p:spPr>
        <p:txBody>
          <a:bodyPr>
            <a:normAutofit fontScale="90000"/>
          </a:bodyPr>
          <a:lstStyle/>
          <a:p>
            <a:pPr marL="0" marR="0">
              <a:spcBef>
                <a:spcPts val="0"/>
              </a:spcBef>
              <a:spcAft>
                <a:spcPts val="0"/>
              </a:spcAft>
            </a:pPr>
            <a:r>
              <a:rPr lang="en-US" b="1" i="1" kern="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Reformed and Ever Reforming</a:t>
            </a:r>
            <a:r>
              <a:rPr lang="en-US" b="1" kern="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a:t>
            </a:r>
            <a:br>
              <a:rPr lang="en-US" b="1" kern="10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br>
            <a:r>
              <a:rPr lang="en-US" b="1" kern="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An Exploration of Evolving Understandings of</a:t>
            </a:r>
            <a:br>
              <a:rPr lang="en-US" b="1" kern="10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br>
            <a:r>
              <a:rPr lang="en-US" b="1" kern="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Christ's Saving Work on the Cross</a:t>
            </a:r>
            <a:br>
              <a:rPr lang="en-US" b="1" kern="10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br>
            <a:r>
              <a:rPr lang="en-US" b="1" kern="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 </a:t>
            </a:r>
            <a:br>
              <a:rPr lang="en-US" sz="3400" kern="10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br>
            <a:endParaRPr lang="en-US" sz="3400" dirty="0">
              <a:solidFill>
                <a:srgbClr val="FFFFFF"/>
              </a:solidFill>
              <a:latin typeface="Calibri" panose="020F0502020204030204" pitchFamily="34" charset="0"/>
              <a:ea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83274DAB-C46A-0445-1649-3D22EFB51914}"/>
              </a:ext>
            </a:extLst>
          </p:cNvPr>
          <p:cNvSpPr>
            <a:spLocks noGrp="1"/>
          </p:cNvSpPr>
          <p:nvPr>
            <p:ph type="subTitle" idx="1"/>
          </p:nvPr>
        </p:nvSpPr>
        <p:spPr>
          <a:xfrm>
            <a:off x="567185" y="4343400"/>
            <a:ext cx="11443839" cy="1714500"/>
          </a:xfrm>
        </p:spPr>
        <p:txBody>
          <a:bodyPr anchor="b">
            <a:noAutofit/>
          </a:bodyPr>
          <a:lstStyle/>
          <a:p>
            <a:pPr>
              <a:lnSpc>
                <a:spcPct val="110000"/>
              </a:lnSpc>
            </a:pPr>
            <a:r>
              <a:rPr lang="en-US" sz="2800" dirty="0">
                <a:solidFill>
                  <a:srgbClr val="FFFFFF"/>
                </a:solidFill>
              </a:rPr>
              <a:t>by Pastor Elizabeth McLean </a:t>
            </a:r>
          </a:p>
          <a:p>
            <a:pPr>
              <a:lnSpc>
                <a:spcPct val="110000"/>
              </a:lnSpc>
            </a:pPr>
            <a:r>
              <a:rPr lang="en-US" sz="2800" dirty="0">
                <a:solidFill>
                  <a:srgbClr val="FFFFFF"/>
                </a:solidFill>
              </a:rPr>
              <a:t>&amp; Parish Associate Dottie LaPenta</a:t>
            </a:r>
          </a:p>
          <a:p>
            <a:pPr>
              <a:lnSpc>
                <a:spcPct val="110000"/>
              </a:lnSpc>
            </a:pPr>
            <a:r>
              <a:rPr lang="en-US" sz="2800" dirty="0">
                <a:solidFill>
                  <a:srgbClr val="FFFFFF"/>
                </a:solidFill>
              </a:rPr>
              <a:t>Soup and Scripture 2024</a:t>
            </a:r>
          </a:p>
        </p:txBody>
      </p:sp>
      <p:cxnSp>
        <p:nvCxnSpPr>
          <p:cNvPr id="13" name="Straight Connector 12">
            <a:extLst>
              <a:ext uri="{FF2B5EF4-FFF2-40B4-BE49-F238E27FC236}">
                <a16:creationId xmlns:a16="http://schemas.microsoft.com/office/drawing/2014/main" id="{0632DC5A-0728-490F-8655-6B43778270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3467" y="678719"/>
            <a:ext cx="10905066" cy="0"/>
          </a:xfrm>
          <a:prstGeom prst="line">
            <a:avLst/>
          </a:prstGeom>
          <a:ln w="381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8BB1F6D-CF9C-422D-9324-C46415BB9D7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3467" y="6309695"/>
            <a:ext cx="10905066" cy="0"/>
          </a:xfrm>
          <a:prstGeom prst="line">
            <a:avLst/>
          </a:prstGeom>
          <a:ln w="63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5814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6823C-C72A-27F9-7DCD-2D13EEEE818B}"/>
              </a:ext>
            </a:extLst>
          </p:cNvPr>
          <p:cNvSpPr>
            <a:spLocks noGrp="1"/>
          </p:cNvSpPr>
          <p:nvPr>
            <p:ph type="title"/>
          </p:nvPr>
        </p:nvSpPr>
        <p:spPr>
          <a:xfrm>
            <a:off x="548639" y="681136"/>
            <a:ext cx="10995659" cy="597158"/>
          </a:xfrm>
        </p:spPr>
        <p:txBody>
          <a:bodyPr/>
          <a:lstStyle/>
          <a:p>
            <a:pPr algn="ctr"/>
            <a:r>
              <a:rPr lang="en-US" dirty="0"/>
              <a:t>Johannine Texts</a:t>
            </a:r>
          </a:p>
        </p:txBody>
      </p:sp>
      <p:sp>
        <p:nvSpPr>
          <p:cNvPr id="3" name="Content Placeholder 2">
            <a:extLst>
              <a:ext uri="{FF2B5EF4-FFF2-40B4-BE49-F238E27FC236}">
                <a16:creationId xmlns:a16="http://schemas.microsoft.com/office/drawing/2014/main" id="{6E839268-2BEC-37BA-B6C8-0A035CDFF84C}"/>
              </a:ext>
            </a:extLst>
          </p:cNvPr>
          <p:cNvSpPr>
            <a:spLocks noGrp="1"/>
          </p:cNvSpPr>
          <p:nvPr>
            <p:ph idx="1"/>
          </p:nvPr>
        </p:nvSpPr>
        <p:spPr>
          <a:xfrm>
            <a:off x="317240" y="1278293"/>
            <a:ext cx="11635273" cy="5374433"/>
          </a:xfrm>
        </p:spPr>
        <p:txBody>
          <a:bodyPr>
            <a:normAutofit/>
          </a:bodyPr>
          <a:lstStyle/>
          <a:p>
            <a:pPr marL="0" marR="0">
              <a:spcBef>
                <a:spcPts val="0"/>
              </a:spcBef>
              <a:spcAft>
                <a:spcPts val="0"/>
              </a:spcAft>
            </a:pPr>
            <a:r>
              <a:rPr lang="en-US" sz="2400" dirty="0">
                <a:effectLst/>
                <a:latin typeface="Calibri" panose="020F0502020204030204" pitchFamily="34" charset="0"/>
                <a:ea typeface="Calibri" panose="020F0502020204030204" pitchFamily="34" charset="0"/>
                <a:cs typeface="Calibri" panose="020F0502020204030204" pitchFamily="34" charset="0"/>
              </a:rPr>
              <a:t>John’s Gospel and letters use numerous metaphors to convey the significance of Christ’s life, death and resurrection:</a:t>
            </a:r>
          </a:p>
          <a:p>
            <a:pPr marL="0" marR="0">
              <a:spcBef>
                <a:spcPts val="0"/>
              </a:spcBef>
              <a:spcAft>
                <a:spcPts val="0"/>
              </a:spcAft>
            </a:pPr>
            <a:r>
              <a:rPr lang="en-US" sz="2400" dirty="0">
                <a:effectLst/>
                <a:latin typeface="Calibri" panose="020F0502020204030204" pitchFamily="34" charset="0"/>
                <a:ea typeface="Calibri" panose="020F0502020204030204" pitchFamily="34" charset="0"/>
                <a:cs typeface="Calibri" panose="020F0502020204030204" pitchFamily="34" charset="0"/>
              </a:rPr>
              <a:t>light vs dark,</a:t>
            </a:r>
          </a:p>
          <a:p>
            <a:pPr marL="0" marR="0">
              <a:spcBef>
                <a:spcPts val="0"/>
              </a:spcBef>
              <a:spcAft>
                <a:spcPts val="0"/>
              </a:spcAft>
            </a:pPr>
            <a:r>
              <a:rPr lang="en-US" sz="2400" dirty="0">
                <a:latin typeface="Calibri" panose="020F0502020204030204" pitchFamily="34" charset="0"/>
                <a:ea typeface="Calibri" panose="020F0502020204030204" pitchFamily="34" charset="0"/>
                <a:cs typeface="Calibri" panose="020F0502020204030204" pitchFamily="34" charset="0"/>
              </a:rPr>
              <a:t>Jesus as antidote to the poison of sin </a:t>
            </a:r>
            <a:r>
              <a:rPr lang="en-US" sz="2400" dirty="0">
                <a:effectLst/>
                <a:latin typeface="Calibri" panose="020F0502020204030204" pitchFamily="34" charset="0"/>
                <a:ea typeface="Calibri" panose="020F0502020204030204" pitchFamily="34" charset="0"/>
                <a:cs typeface="Calibri" panose="020F0502020204030204" pitchFamily="34" charset="0"/>
              </a:rPr>
              <a:t>(</a:t>
            </a:r>
            <a:r>
              <a:rPr lang="en-US" sz="2400" i="1" dirty="0">
                <a:effectLst/>
                <a:latin typeface="Calibri" panose="020F0502020204030204" pitchFamily="34" charset="0"/>
                <a:ea typeface="Calibri" panose="020F0502020204030204" pitchFamily="34" charset="0"/>
                <a:cs typeface="Calibri" panose="020F0502020204030204" pitchFamily="34" charset="0"/>
              </a:rPr>
              <a:t>John</a:t>
            </a:r>
            <a:r>
              <a:rPr lang="en-US" sz="2400" dirty="0">
                <a:effectLst/>
                <a:latin typeface="Calibri" panose="020F0502020204030204" pitchFamily="34" charset="0"/>
                <a:ea typeface="Calibri" panose="020F0502020204030204" pitchFamily="34" charset="0"/>
                <a:cs typeface="Calibri" panose="020F0502020204030204" pitchFamily="34" charset="0"/>
              </a:rPr>
              <a:t> 3:14), </a:t>
            </a:r>
          </a:p>
          <a:p>
            <a:pPr marL="0" marR="0">
              <a:spcBef>
                <a:spcPts val="0"/>
              </a:spcBef>
              <a:spcAft>
                <a:spcPts val="0"/>
              </a:spcAft>
            </a:pPr>
            <a:r>
              <a:rPr lang="en-US" sz="2400" dirty="0">
                <a:latin typeface="Calibri" panose="020F0502020204030204" pitchFamily="34" charset="0"/>
                <a:ea typeface="Calibri" panose="020F0502020204030204" pitchFamily="34" charset="0"/>
                <a:cs typeface="Calibri" panose="020F0502020204030204" pitchFamily="34" charset="0"/>
              </a:rPr>
              <a:t>Jesus as </a:t>
            </a:r>
            <a:r>
              <a:rPr lang="en-US" sz="2400" dirty="0">
                <a:effectLst/>
                <a:latin typeface="Calibri" panose="020F0502020204030204" pitchFamily="34" charset="0"/>
                <a:ea typeface="Calibri" panose="020F0502020204030204" pitchFamily="34" charset="0"/>
                <a:cs typeface="Calibri" panose="020F0502020204030204" pitchFamily="34" charset="0"/>
              </a:rPr>
              <a:t>“the bread from heaven” (</a:t>
            </a:r>
            <a:r>
              <a:rPr lang="en-US" sz="2400" i="1" dirty="0">
                <a:effectLst/>
                <a:latin typeface="Calibri" panose="020F0502020204030204" pitchFamily="34" charset="0"/>
                <a:ea typeface="Calibri" panose="020F0502020204030204" pitchFamily="34" charset="0"/>
                <a:cs typeface="Calibri" panose="020F0502020204030204" pitchFamily="34" charset="0"/>
              </a:rPr>
              <a:t>John</a:t>
            </a:r>
            <a:r>
              <a:rPr lang="en-US" sz="2400" dirty="0">
                <a:effectLst/>
                <a:latin typeface="Calibri" panose="020F0502020204030204" pitchFamily="34" charset="0"/>
                <a:ea typeface="Calibri" panose="020F0502020204030204" pitchFamily="34" charset="0"/>
                <a:cs typeface="Calibri" panose="020F0502020204030204" pitchFamily="34" charset="0"/>
              </a:rPr>
              <a:t> 6)</a:t>
            </a:r>
          </a:p>
          <a:p>
            <a:pPr marL="0" marR="0">
              <a:spcBef>
                <a:spcPts val="0"/>
              </a:spcBef>
              <a:spcAft>
                <a:spcPts val="0"/>
              </a:spcAft>
            </a:pPr>
            <a:r>
              <a:rPr lang="en-US" sz="2400" dirty="0">
                <a:latin typeface="Calibri" panose="020F0502020204030204" pitchFamily="34" charset="0"/>
                <a:ea typeface="Calibri" panose="020F0502020204030204" pitchFamily="34" charset="0"/>
                <a:cs typeface="Calibri" panose="020F0502020204030204" pitchFamily="34" charset="0"/>
              </a:rPr>
              <a:t>Jesus as</a:t>
            </a:r>
            <a:r>
              <a:rPr lang="en-US" sz="2400" dirty="0">
                <a:effectLst/>
                <a:latin typeface="Calibri" panose="020F0502020204030204" pitchFamily="34" charset="0"/>
                <a:ea typeface="Calibri" panose="020F0502020204030204" pitchFamily="34" charset="0"/>
                <a:cs typeface="Calibri" panose="020F0502020204030204" pitchFamily="34" charset="0"/>
              </a:rPr>
              <a:t> the sacrificial lamb for Passover (</a:t>
            </a:r>
            <a:r>
              <a:rPr lang="en-US" sz="2400" i="1" dirty="0">
                <a:effectLst/>
                <a:latin typeface="Calibri" panose="020F0502020204030204" pitchFamily="34" charset="0"/>
                <a:ea typeface="Calibri" panose="020F0502020204030204" pitchFamily="34" charset="0"/>
                <a:cs typeface="Calibri" panose="020F0502020204030204" pitchFamily="34" charset="0"/>
              </a:rPr>
              <a:t>John </a:t>
            </a:r>
            <a:r>
              <a:rPr lang="en-US" sz="2400" dirty="0">
                <a:effectLst/>
                <a:latin typeface="Calibri" panose="020F0502020204030204" pitchFamily="34" charset="0"/>
                <a:ea typeface="Calibri" panose="020F0502020204030204" pitchFamily="34" charset="0"/>
                <a:cs typeface="Calibri" panose="020F0502020204030204" pitchFamily="34" charset="0"/>
              </a:rPr>
              <a:t>1:29; 1 </a:t>
            </a:r>
            <a:r>
              <a:rPr lang="en-US" sz="2400" i="1" dirty="0">
                <a:effectLst/>
                <a:latin typeface="Calibri" panose="020F0502020204030204" pitchFamily="34" charset="0"/>
                <a:ea typeface="Calibri" panose="020F0502020204030204" pitchFamily="34" charset="0"/>
                <a:cs typeface="Calibri" panose="020F0502020204030204" pitchFamily="34" charset="0"/>
              </a:rPr>
              <a:t>John </a:t>
            </a:r>
            <a:r>
              <a:rPr lang="en-US" sz="2400" dirty="0">
                <a:effectLst/>
                <a:latin typeface="Calibri" panose="020F0502020204030204" pitchFamily="34" charset="0"/>
                <a:ea typeface="Calibri" panose="020F0502020204030204" pitchFamily="34" charset="0"/>
                <a:cs typeface="Calibri" panose="020F0502020204030204" pitchFamily="34" charset="0"/>
              </a:rPr>
              <a:t>4:10 + </a:t>
            </a:r>
            <a:r>
              <a:rPr lang="en-US" sz="2400" i="1" dirty="0">
                <a:effectLst/>
                <a:latin typeface="Calibri" panose="020F0502020204030204" pitchFamily="34" charset="0"/>
                <a:ea typeface="Calibri" panose="020F0502020204030204" pitchFamily="34" charset="0"/>
                <a:cs typeface="Calibri" panose="020F0502020204030204" pitchFamily="34" charset="0"/>
              </a:rPr>
              <a:t>Revelation)</a:t>
            </a:r>
          </a:p>
          <a:p>
            <a:pPr marL="0" marR="0">
              <a:spcBef>
                <a:spcPts val="0"/>
              </a:spcBef>
              <a:spcAft>
                <a:spcPts val="0"/>
              </a:spcAft>
            </a:pPr>
            <a:r>
              <a:rPr lang="en-US" sz="2400" dirty="0">
                <a:latin typeface="Calibri" panose="020F0502020204030204" pitchFamily="34" charset="0"/>
                <a:ea typeface="Calibri" panose="020F0502020204030204" pitchFamily="34" charset="0"/>
                <a:cs typeface="Calibri" panose="020F0502020204030204" pitchFamily="34" charset="0"/>
              </a:rPr>
              <a:t>Jesus as </a:t>
            </a:r>
            <a:r>
              <a:rPr lang="en-US" sz="2400" dirty="0">
                <a:effectLst/>
                <a:latin typeface="Calibri" panose="020F0502020204030204" pitchFamily="34" charset="0"/>
                <a:ea typeface="Calibri" panose="020F0502020204030204" pitchFamily="34" charset="0"/>
                <a:cs typeface="Calibri" panose="020F0502020204030204" pitchFamily="34" charset="0"/>
              </a:rPr>
              <a:t>the Good Shepherd (</a:t>
            </a:r>
            <a:r>
              <a:rPr lang="en-US" sz="2400" i="1" dirty="0">
                <a:effectLst/>
                <a:latin typeface="Calibri" panose="020F0502020204030204" pitchFamily="34" charset="0"/>
                <a:ea typeface="Calibri" panose="020F0502020204030204" pitchFamily="34" charset="0"/>
                <a:cs typeface="Calibri" panose="020F0502020204030204" pitchFamily="34" charset="0"/>
              </a:rPr>
              <a:t>John </a:t>
            </a:r>
            <a:r>
              <a:rPr lang="en-US" sz="2400" dirty="0">
                <a:effectLst/>
                <a:latin typeface="Calibri" panose="020F0502020204030204" pitchFamily="34" charset="0"/>
                <a:ea typeface="Calibri" panose="020F0502020204030204" pitchFamily="34" charset="0"/>
                <a:cs typeface="Calibri" panose="020F0502020204030204" pitchFamily="34" charset="0"/>
              </a:rPr>
              <a:t>10:14-18).  </a:t>
            </a:r>
          </a:p>
          <a:p>
            <a:pPr marL="0" marR="0">
              <a:spcBef>
                <a:spcPts val="0"/>
              </a:spcBef>
              <a:spcAft>
                <a:spcPts val="0"/>
              </a:spcAft>
            </a:pPr>
            <a:r>
              <a:rPr lang="en-US" sz="2400" dirty="0">
                <a:effectLst/>
                <a:latin typeface="Calibri" panose="020F0502020204030204" pitchFamily="34" charset="0"/>
                <a:ea typeface="Calibri" panose="020F0502020204030204" pitchFamily="34" charset="0"/>
                <a:cs typeface="Calibri" panose="020F0502020204030204" pitchFamily="34" charset="0"/>
              </a:rPr>
              <a:t>Jesus as the </a:t>
            </a:r>
            <a:r>
              <a:rPr lang="en-US" sz="2400" dirty="0">
                <a:latin typeface="Calibri" panose="020F0502020204030204" pitchFamily="34" charset="0"/>
                <a:ea typeface="Calibri" panose="020F0502020204030204" pitchFamily="34" charset="0"/>
                <a:cs typeface="Calibri" panose="020F0502020204030204" pitchFamily="34" charset="0"/>
              </a:rPr>
              <a:t>payment for</a:t>
            </a:r>
            <a:r>
              <a:rPr lang="en-US" sz="2400" dirty="0">
                <a:effectLst/>
                <a:latin typeface="Calibri" panose="020F0502020204030204" pitchFamily="34" charset="0"/>
                <a:ea typeface="Calibri" panose="020F0502020204030204" pitchFamily="34" charset="0"/>
                <a:cs typeface="Calibri" panose="020F0502020204030204" pitchFamily="34" charset="0"/>
              </a:rPr>
              <a:t> humanity’s debts (</a:t>
            </a:r>
            <a:r>
              <a:rPr lang="en-US" sz="2400" i="1" dirty="0">
                <a:effectLst/>
                <a:latin typeface="Calibri" panose="020F0502020204030204" pitchFamily="34" charset="0"/>
                <a:ea typeface="Calibri" panose="020F0502020204030204" pitchFamily="34" charset="0"/>
                <a:cs typeface="Calibri" panose="020F0502020204030204" pitchFamily="34" charset="0"/>
              </a:rPr>
              <a:t>John</a:t>
            </a:r>
            <a:r>
              <a:rPr lang="en-US" sz="2400" dirty="0">
                <a:effectLst/>
                <a:latin typeface="Calibri" panose="020F0502020204030204" pitchFamily="34" charset="0"/>
                <a:ea typeface="Calibri" panose="020F0502020204030204" pitchFamily="34" charset="0"/>
                <a:cs typeface="Calibri" panose="020F0502020204030204" pitchFamily="34" charset="0"/>
              </a:rPr>
              <a:t> 11:50-52), and </a:t>
            </a:r>
          </a:p>
          <a:p>
            <a:pPr marL="0" marR="0">
              <a:spcBef>
                <a:spcPts val="0"/>
              </a:spcBef>
              <a:spcAft>
                <a:spcPts val="0"/>
              </a:spcAft>
            </a:pPr>
            <a:r>
              <a:rPr lang="en-US" sz="2400" dirty="0">
                <a:latin typeface="Calibri" panose="020F0502020204030204" pitchFamily="34" charset="0"/>
                <a:ea typeface="Calibri" panose="020F0502020204030204" pitchFamily="34" charset="0"/>
                <a:cs typeface="Calibri" panose="020F0502020204030204" pitchFamily="34" charset="0"/>
              </a:rPr>
              <a:t>Jesus as a sacrifice for human sin like the</a:t>
            </a:r>
            <a:r>
              <a:rPr lang="en-US" sz="2400" dirty="0">
                <a:effectLst/>
                <a:latin typeface="Calibri" panose="020F0502020204030204" pitchFamily="34" charset="0"/>
                <a:ea typeface="Calibri" panose="020F0502020204030204" pitchFamily="34" charset="0"/>
                <a:cs typeface="Calibri" panose="020F0502020204030204" pitchFamily="34" charset="0"/>
              </a:rPr>
              <a:t> sin offering (Lev. 5:5-10) and/or the scapegoat used on Yom Kippur. </a:t>
            </a:r>
          </a:p>
          <a:p>
            <a:pPr marL="0" marR="0" indent="0">
              <a:spcBef>
                <a:spcPts val="0"/>
              </a:spcBef>
              <a:spcAft>
                <a:spcPts val="0"/>
              </a:spcAft>
              <a:buNone/>
            </a:pPr>
            <a:endParaRPr lang="en-US" dirty="0"/>
          </a:p>
        </p:txBody>
      </p:sp>
    </p:spTree>
    <p:extLst>
      <p:ext uri="{BB962C8B-B14F-4D97-AF65-F5344CB8AC3E}">
        <p14:creationId xmlns:p14="http://schemas.microsoft.com/office/powerpoint/2010/main" val="779107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832F5-7A11-5502-87AF-965E0C083CF3}"/>
              </a:ext>
            </a:extLst>
          </p:cNvPr>
          <p:cNvSpPr>
            <a:spLocks noGrp="1"/>
          </p:cNvSpPr>
          <p:nvPr>
            <p:ph type="title"/>
          </p:nvPr>
        </p:nvSpPr>
        <p:spPr>
          <a:xfrm>
            <a:off x="548639" y="653144"/>
            <a:ext cx="10995659" cy="550505"/>
          </a:xfrm>
        </p:spPr>
        <p:txBody>
          <a:bodyPr>
            <a:normAutofit fontScale="90000"/>
          </a:bodyPr>
          <a:lstStyle/>
          <a:p>
            <a:pPr algn="ctr"/>
            <a:r>
              <a:rPr lang="en-US" dirty="0"/>
              <a:t>Paul</a:t>
            </a:r>
          </a:p>
        </p:txBody>
      </p:sp>
      <p:sp>
        <p:nvSpPr>
          <p:cNvPr id="3" name="Content Placeholder 2">
            <a:extLst>
              <a:ext uri="{FF2B5EF4-FFF2-40B4-BE49-F238E27FC236}">
                <a16:creationId xmlns:a16="http://schemas.microsoft.com/office/drawing/2014/main" id="{AA814339-A51A-159B-FF47-AECC9DB22CE2}"/>
              </a:ext>
            </a:extLst>
          </p:cNvPr>
          <p:cNvSpPr>
            <a:spLocks noGrp="1"/>
          </p:cNvSpPr>
          <p:nvPr>
            <p:ph idx="1"/>
          </p:nvPr>
        </p:nvSpPr>
        <p:spPr>
          <a:xfrm>
            <a:off x="149290" y="1203649"/>
            <a:ext cx="11793893" cy="5281127"/>
          </a:xfrm>
        </p:spPr>
        <p:txBody>
          <a:bodyPr numCol="2">
            <a:noAutofit/>
          </a:bodyPr>
          <a:lstStyle/>
          <a:p>
            <a:r>
              <a:rPr lang="en-US" sz="2400" dirty="0">
                <a:effectLst/>
                <a:latin typeface="Calibri" panose="020F0502020204030204" pitchFamily="34" charset="0"/>
                <a:ea typeface="Calibri" panose="020F0502020204030204" pitchFamily="34" charset="0"/>
                <a:cs typeface="Calibri" panose="020F0502020204030204" pitchFamily="34" charset="0"/>
              </a:rPr>
              <a:t>Paul also used numerous images taken from the contexts of law, business, worship, and creation to convey the significance of the cross. He speaks of:</a:t>
            </a:r>
          </a:p>
          <a:p>
            <a:r>
              <a:rPr lang="en-US" sz="2400" dirty="0">
                <a:effectLst/>
                <a:latin typeface="Calibri" panose="020F0502020204030204" pitchFamily="34" charset="0"/>
                <a:ea typeface="Calibri" panose="020F0502020204030204" pitchFamily="34" charset="0"/>
                <a:cs typeface="Calibri" panose="020F0502020204030204" pitchFamily="34" charset="0"/>
              </a:rPr>
              <a:t> reconciliation (2 Cor. 5:18-20)</a:t>
            </a:r>
          </a:p>
          <a:p>
            <a:r>
              <a:rPr lang="en-US" sz="2400" dirty="0">
                <a:effectLst/>
                <a:latin typeface="Calibri" panose="020F0502020204030204" pitchFamily="34" charset="0"/>
                <a:ea typeface="Calibri" panose="020F0502020204030204" pitchFamily="34" charset="0"/>
                <a:cs typeface="Calibri" panose="020F0502020204030204" pitchFamily="34" charset="0"/>
              </a:rPr>
              <a:t>vicarious substitution for humanity (2 Cor. 5:14-15; Gal. 3:13), </a:t>
            </a:r>
          </a:p>
          <a:p>
            <a:r>
              <a:rPr lang="en-US" sz="2400" dirty="0">
                <a:effectLst/>
                <a:latin typeface="Calibri" panose="020F0502020204030204" pitchFamily="34" charset="0"/>
                <a:ea typeface="Calibri" panose="020F0502020204030204" pitchFamily="34" charset="0"/>
                <a:cs typeface="Calibri" panose="020F0502020204030204" pitchFamily="34" charset="0"/>
              </a:rPr>
              <a:t>ransom of a slave (1 Cor. 6:20), </a:t>
            </a:r>
          </a:p>
          <a:p>
            <a:r>
              <a:rPr lang="en-US" sz="2400" dirty="0">
                <a:effectLst/>
                <a:latin typeface="Calibri" panose="020F0502020204030204" pitchFamily="34" charset="0"/>
                <a:ea typeface="Calibri" panose="020F0502020204030204" pitchFamily="34" charset="0"/>
                <a:cs typeface="Calibri" panose="020F0502020204030204" pitchFamily="34" charset="0"/>
              </a:rPr>
              <a:t>payment of a debt (Rom. 5:8-9, 6:23), </a:t>
            </a:r>
          </a:p>
          <a:p>
            <a:r>
              <a:rPr lang="en-US" sz="2400" dirty="0">
                <a:effectLst/>
                <a:latin typeface="Calibri" panose="020F0502020204030204" pitchFamily="34" charset="0"/>
                <a:ea typeface="Calibri" panose="020F0502020204030204" pitchFamily="34" charset="0"/>
                <a:cs typeface="Calibri" panose="020F0502020204030204" pitchFamily="34" charset="0"/>
              </a:rPr>
              <a:t>representation of humanity (2 Cor. 5:14, 21; Gal. 3:10-14), </a:t>
            </a:r>
          </a:p>
          <a:p>
            <a:r>
              <a:rPr lang="en-US" sz="2400" dirty="0">
                <a:effectLst/>
                <a:latin typeface="Calibri" panose="020F0502020204030204" pitchFamily="34" charset="0"/>
                <a:ea typeface="Calibri" panose="020F0502020204030204" pitchFamily="34" charset="0"/>
                <a:cs typeface="Calibri" panose="020F0502020204030204" pitchFamily="34" charset="0"/>
              </a:rPr>
              <a:t>sacrifice (2 Cor. 5:21; Gal. 3:13; Rom. 3:23-25),</a:t>
            </a:r>
          </a:p>
          <a:p>
            <a:r>
              <a:rPr lang="en-US" sz="2400" dirty="0">
                <a:effectLst/>
                <a:latin typeface="Calibri" panose="020F0502020204030204" pitchFamily="34" charset="0"/>
                <a:ea typeface="Calibri" panose="020F0502020204030204" pitchFamily="34" charset="0"/>
                <a:cs typeface="Calibri" panose="020F0502020204030204" pitchFamily="34" charset="0"/>
              </a:rPr>
              <a:t> justification (Rom. 5; Gal. 3:11), </a:t>
            </a:r>
          </a:p>
          <a:p>
            <a:r>
              <a:rPr lang="en-US" sz="2400" dirty="0">
                <a:effectLst/>
                <a:latin typeface="Calibri" panose="020F0502020204030204" pitchFamily="34" charset="0"/>
                <a:ea typeface="Calibri" panose="020F0502020204030204" pitchFamily="34" charset="0"/>
                <a:cs typeface="Calibri" panose="020F0502020204030204" pitchFamily="34" charset="0"/>
              </a:rPr>
              <a:t>forgiveness (2 Cor. 5:19),</a:t>
            </a:r>
          </a:p>
          <a:p>
            <a:r>
              <a:rPr lang="en-US" sz="2400" dirty="0">
                <a:effectLst/>
                <a:latin typeface="Calibri" panose="020F0502020204030204" pitchFamily="34" charset="0"/>
                <a:ea typeface="Calibri" panose="020F0502020204030204" pitchFamily="34" charset="0"/>
                <a:cs typeface="Calibri" panose="020F0502020204030204" pitchFamily="34" charset="0"/>
              </a:rPr>
              <a:t> new creation (2 Cor. 5:16-17), </a:t>
            </a:r>
          </a:p>
          <a:p>
            <a:r>
              <a:rPr lang="en-US" sz="2400" dirty="0">
                <a:effectLst/>
                <a:latin typeface="Calibri" panose="020F0502020204030204" pitchFamily="34" charset="0"/>
                <a:ea typeface="Calibri" panose="020F0502020204030204" pitchFamily="34" charset="0"/>
                <a:cs typeface="Calibri" panose="020F0502020204030204" pitchFamily="34" charset="0"/>
              </a:rPr>
              <a:t>adoption (Gal. 3:26-29) </a:t>
            </a:r>
          </a:p>
          <a:p>
            <a:r>
              <a:rPr lang="en-US" sz="2400" dirty="0">
                <a:effectLst/>
                <a:latin typeface="Calibri" panose="020F0502020204030204" pitchFamily="34" charset="0"/>
                <a:ea typeface="Calibri" panose="020F0502020204030204" pitchFamily="34" charset="0"/>
                <a:cs typeface="Calibri" panose="020F0502020204030204" pitchFamily="34" charset="0"/>
              </a:rPr>
              <a:t>triumph over cosmic powers (1 Cor. 15:54-57; Gal. 6:15).   </a:t>
            </a:r>
            <a:endParaRPr lang="en-US" sz="2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23186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13167-3E70-8ED9-9760-DE5C1BE485B2}"/>
              </a:ext>
            </a:extLst>
          </p:cNvPr>
          <p:cNvSpPr>
            <a:spLocks noGrp="1"/>
          </p:cNvSpPr>
          <p:nvPr>
            <p:ph type="title"/>
          </p:nvPr>
        </p:nvSpPr>
        <p:spPr/>
        <p:txBody>
          <a:bodyPr/>
          <a:lstStyle/>
          <a:p>
            <a:r>
              <a:rPr lang="en-US" dirty="0"/>
              <a:t>Different audiences…</a:t>
            </a:r>
          </a:p>
        </p:txBody>
      </p:sp>
      <p:sp>
        <p:nvSpPr>
          <p:cNvPr id="3" name="Content Placeholder 2">
            <a:extLst>
              <a:ext uri="{FF2B5EF4-FFF2-40B4-BE49-F238E27FC236}">
                <a16:creationId xmlns:a16="http://schemas.microsoft.com/office/drawing/2014/main" id="{EEAFF5EA-A6F0-BFE7-8836-254A866C79F0}"/>
              </a:ext>
            </a:extLst>
          </p:cNvPr>
          <p:cNvSpPr>
            <a:spLocks noGrp="1"/>
          </p:cNvSpPr>
          <p:nvPr>
            <p:ph idx="1"/>
          </p:nvPr>
        </p:nvSpPr>
        <p:spPr>
          <a:xfrm>
            <a:off x="548641" y="1586204"/>
            <a:ext cx="10995660" cy="4471696"/>
          </a:xfrm>
        </p:spPr>
        <p:txBody>
          <a:bodyPr>
            <a:normAutofit/>
          </a:bodyPr>
          <a:lstStyle/>
          <a:p>
            <a:r>
              <a:rPr lang="en-US" sz="2400" dirty="0">
                <a:effectLst/>
                <a:latin typeface="Calibri" panose="020F0502020204030204" pitchFamily="34" charset="0"/>
                <a:ea typeface="Calibri" panose="020F0502020204030204" pitchFamily="34" charset="0"/>
                <a:cs typeface="Calibri" panose="020F0502020204030204" pitchFamily="34" charset="0"/>
              </a:rPr>
              <a:t>Appealing to Jews, </a:t>
            </a:r>
            <a:r>
              <a:rPr lang="en-US" sz="2400" dirty="0">
                <a:latin typeface="Calibri" panose="020F0502020204030204" pitchFamily="34" charset="0"/>
                <a:ea typeface="Calibri" panose="020F0502020204030204" pitchFamily="34" charset="0"/>
                <a:cs typeface="Calibri" panose="020F0502020204030204" pitchFamily="34" charset="0"/>
              </a:rPr>
              <a:t>Paul </a:t>
            </a:r>
            <a:r>
              <a:rPr lang="en-US" sz="2400" dirty="0">
                <a:effectLst/>
                <a:latin typeface="Calibri" panose="020F0502020204030204" pitchFamily="34" charset="0"/>
                <a:ea typeface="Calibri" panose="020F0502020204030204" pitchFamily="34" charset="0"/>
                <a:cs typeface="Calibri" panose="020F0502020204030204" pitchFamily="34" charset="0"/>
              </a:rPr>
              <a:t>describes Christ as the second Adam (Rom. 5) giving birth through his death and resurrection to a new creation which is still unfolding.</a:t>
            </a:r>
          </a:p>
          <a:p>
            <a:r>
              <a:rPr lang="en-US" sz="2400" dirty="0">
                <a:effectLst/>
                <a:latin typeface="Calibri" panose="020F0502020204030204" pitchFamily="34" charset="0"/>
                <a:ea typeface="Calibri" panose="020F0502020204030204" pitchFamily="34" charset="0"/>
                <a:cs typeface="Calibri" panose="020F0502020204030204" pitchFamily="34" charset="0"/>
              </a:rPr>
              <a:t> Appealing to Gentiles and Stoics, he describes the cross as divine wisdom which reveals the foolishness of the world’s wisdom. (1 Cor. 1). </a:t>
            </a:r>
          </a:p>
          <a:p>
            <a:r>
              <a:rPr lang="en-US" sz="2400" dirty="0">
                <a:effectLst/>
                <a:latin typeface="Calibri" panose="020F0502020204030204" pitchFamily="34" charset="0"/>
                <a:ea typeface="Calibri" panose="020F0502020204030204" pitchFamily="34" charset="0"/>
                <a:cs typeface="Calibri" panose="020F0502020204030204" pitchFamily="34" charset="0"/>
              </a:rPr>
              <a:t>In all of these images, Paul makes clear that the saving action of Christ was to reconcile humanity with God, not God with humanity.  God was never estranged from us, and never stopped loving humankind. It was humankind that separated itself from God through its sinfulness. But through his example and his sacrifice, Christ provided the means by which we are reconnected to God and one another.</a:t>
            </a:r>
            <a:endParaRPr lang="en-US" sz="2400" dirty="0"/>
          </a:p>
        </p:txBody>
      </p:sp>
    </p:spTree>
    <p:extLst>
      <p:ext uri="{BB962C8B-B14F-4D97-AF65-F5344CB8AC3E}">
        <p14:creationId xmlns:p14="http://schemas.microsoft.com/office/powerpoint/2010/main" val="679306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08AF5-D279-CC2E-C430-A8C02891BCCC}"/>
              </a:ext>
            </a:extLst>
          </p:cNvPr>
          <p:cNvSpPr>
            <a:spLocks noGrp="1"/>
          </p:cNvSpPr>
          <p:nvPr>
            <p:ph type="title"/>
          </p:nvPr>
        </p:nvSpPr>
        <p:spPr/>
        <p:txBody>
          <a:bodyPr/>
          <a:lstStyle/>
          <a:p>
            <a:pPr algn="ctr"/>
            <a:r>
              <a:rPr lang="en-US" dirty="0"/>
              <a:t>Non-Pauline Letters and Epistles</a:t>
            </a:r>
          </a:p>
        </p:txBody>
      </p:sp>
      <p:sp>
        <p:nvSpPr>
          <p:cNvPr id="3" name="Content Placeholder 2">
            <a:extLst>
              <a:ext uri="{FF2B5EF4-FFF2-40B4-BE49-F238E27FC236}">
                <a16:creationId xmlns:a16="http://schemas.microsoft.com/office/drawing/2014/main" id="{D49FFE8A-ED9E-444D-A880-4F565AC4FE51}"/>
              </a:ext>
            </a:extLst>
          </p:cNvPr>
          <p:cNvSpPr>
            <a:spLocks noGrp="1"/>
          </p:cNvSpPr>
          <p:nvPr>
            <p:ph idx="1"/>
          </p:nvPr>
        </p:nvSpPr>
        <p:spPr/>
        <p:txBody>
          <a:bodyPr>
            <a:normAutofit/>
          </a:bodyPr>
          <a:lstStyle/>
          <a:p>
            <a:r>
              <a:rPr lang="en-US" sz="2400" dirty="0">
                <a:latin typeface="Calibri" panose="020F0502020204030204" pitchFamily="34" charset="0"/>
                <a:ea typeface="Calibri" panose="020F0502020204030204" pitchFamily="34" charset="0"/>
                <a:cs typeface="Calibri" panose="020F0502020204030204" pitchFamily="34" charset="0"/>
              </a:rPr>
              <a:t>The same metaphors which appear in the gospels and Pauline letters also appear in other New Testament texts. But in these later letters, the dominant metaphor is that of sacrifice. Jesus was sacrificed for our sins.</a:t>
            </a:r>
          </a:p>
          <a:p>
            <a:r>
              <a:rPr lang="en-US" sz="2400" i="1" dirty="0">
                <a:latin typeface="Calibri" panose="020F0502020204030204" pitchFamily="34" charset="0"/>
                <a:ea typeface="Calibri" panose="020F0502020204030204" pitchFamily="34" charset="0"/>
                <a:cs typeface="Calibri" panose="020F0502020204030204" pitchFamily="34" charset="0"/>
              </a:rPr>
              <a:t>Hebrews</a:t>
            </a:r>
            <a:r>
              <a:rPr lang="en-US" sz="2400" dirty="0">
                <a:latin typeface="Calibri" panose="020F0502020204030204" pitchFamily="34" charset="0"/>
                <a:ea typeface="Calibri" panose="020F0502020204030204" pitchFamily="34" charset="0"/>
                <a:cs typeface="Calibri" panose="020F0502020204030204" pitchFamily="34" charset="0"/>
              </a:rPr>
              <a:t> provides a unique perspective, making Jesus both the ultimate sacrifice, and the priest who accomplishes it.</a:t>
            </a:r>
          </a:p>
          <a:p>
            <a:r>
              <a:rPr lang="en-US" sz="2400" dirty="0">
                <a:latin typeface="Calibri" panose="020F0502020204030204" pitchFamily="34" charset="0"/>
                <a:ea typeface="Calibri" panose="020F0502020204030204" pitchFamily="34" charset="0"/>
                <a:cs typeface="Calibri" panose="020F0502020204030204" pitchFamily="34" charset="0"/>
              </a:rPr>
              <a:t>In the </a:t>
            </a:r>
            <a:r>
              <a:rPr lang="en-US" sz="2400" i="1" dirty="0">
                <a:latin typeface="Calibri" panose="020F0502020204030204" pitchFamily="34" charset="0"/>
                <a:ea typeface="Calibri" panose="020F0502020204030204" pitchFamily="34" charset="0"/>
                <a:cs typeface="Calibri" panose="020F0502020204030204" pitchFamily="34" charset="0"/>
              </a:rPr>
              <a:t>letters of Peter</a:t>
            </a:r>
            <a:r>
              <a:rPr lang="en-US" sz="2400" dirty="0">
                <a:latin typeface="Calibri" panose="020F0502020204030204" pitchFamily="34" charset="0"/>
                <a:ea typeface="Calibri" panose="020F0502020204030204" pitchFamily="34" charset="0"/>
                <a:cs typeface="Calibri" panose="020F0502020204030204" pitchFamily="34" charset="0"/>
              </a:rPr>
              <a:t>, Jesus’ sacrifice was not so much to give us eternal life as to heal us and enable us to live righteous lives in this world by following his example.</a:t>
            </a:r>
          </a:p>
        </p:txBody>
      </p:sp>
    </p:spTree>
    <p:extLst>
      <p:ext uri="{BB962C8B-B14F-4D97-AF65-F5344CB8AC3E}">
        <p14:creationId xmlns:p14="http://schemas.microsoft.com/office/powerpoint/2010/main" val="1835980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86C48-E3AE-751A-A792-520EDAE1DD48}"/>
              </a:ext>
            </a:extLst>
          </p:cNvPr>
          <p:cNvSpPr>
            <a:spLocks noGrp="1"/>
          </p:cNvSpPr>
          <p:nvPr>
            <p:ph type="title"/>
          </p:nvPr>
        </p:nvSpPr>
        <p:spPr/>
        <p:txBody>
          <a:bodyPr/>
          <a:lstStyle/>
          <a:p>
            <a:pPr algn="ctr"/>
            <a:r>
              <a:rPr lang="en-US" sz="3600" i="1" dirty="0">
                <a:effectLst/>
                <a:latin typeface="Georgia" panose="02040502050405020303" pitchFamily="18" charset="0"/>
                <a:ea typeface="Times New Roman" panose="02020603050405020304" pitchFamily="18" charset="0"/>
                <a:cs typeface="Georgia" panose="02040502050405020303" pitchFamily="18" charset="0"/>
              </a:rPr>
              <a:t>Philippians, Colossians, </a:t>
            </a:r>
            <a:r>
              <a:rPr lang="en-US" sz="3600" dirty="0">
                <a:effectLst/>
                <a:latin typeface="Georgia" panose="02040502050405020303" pitchFamily="18" charset="0"/>
                <a:ea typeface="Times New Roman" panose="02020603050405020304" pitchFamily="18" charset="0"/>
                <a:cs typeface="Georgia" panose="02040502050405020303" pitchFamily="18" charset="0"/>
              </a:rPr>
              <a:t>and</a:t>
            </a:r>
            <a:r>
              <a:rPr lang="en-US" sz="3600" i="1" dirty="0">
                <a:effectLst/>
                <a:latin typeface="Georgia" panose="02040502050405020303" pitchFamily="18" charset="0"/>
                <a:ea typeface="Times New Roman" panose="02020603050405020304" pitchFamily="18" charset="0"/>
                <a:cs typeface="Georgia" panose="02040502050405020303" pitchFamily="18" charset="0"/>
              </a:rPr>
              <a:t> Ephesians</a:t>
            </a:r>
            <a:endParaRPr lang="en-US" dirty="0"/>
          </a:p>
        </p:txBody>
      </p:sp>
      <p:sp>
        <p:nvSpPr>
          <p:cNvPr id="3" name="Content Placeholder 2">
            <a:extLst>
              <a:ext uri="{FF2B5EF4-FFF2-40B4-BE49-F238E27FC236}">
                <a16:creationId xmlns:a16="http://schemas.microsoft.com/office/drawing/2014/main" id="{281CA010-2E5E-E2E6-236E-96E28577B773}"/>
              </a:ext>
            </a:extLst>
          </p:cNvPr>
          <p:cNvSpPr>
            <a:spLocks noGrp="1"/>
          </p:cNvSpPr>
          <p:nvPr>
            <p:ph idx="1"/>
          </p:nvPr>
        </p:nvSpPr>
        <p:spPr>
          <a:xfrm>
            <a:off x="548641" y="1445342"/>
            <a:ext cx="10995660" cy="4955458"/>
          </a:xfrm>
        </p:spPr>
        <p:txBody>
          <a:bodyPr>
            <a:normAutofit lnSpcReduction="10000"/>
          </a:bodyPr>
          <a:lstStyle/>
          <a:p>
            <a:pPr marL="0" marR="0">
              <a:spcBef>
                <a:spcPts val="0"/>
              </a:spcBef>
              <a:spcAft>
                <a:spcPts val="0"/>
              </a:spcAft>
            </a:pPr>
            <a:r>
              <a:rPr lang="en-US" sz="2400" dirty="0">
                <a:effectLst/>
                <a:latin typeface="Calibri" panose="020F0502020204030204" pitchFamily="34" charset="0"/>
                <a:ea typeface="Calibri" panose="020F0502020204030204" pitchFamily="34" charset="0"/>
                <a:cs typeface="Calibri" panose="020F0502020204030204" pitchFamily="34" charset="0"/>
              </a:rPr>
              <a:t>More than other New Testament texts, these </a:t>
            </a:r>
            <a:r>
              <a:rPr lang="en-US" sz="2400" dirty="0">
                <a:latin typeface="Calibri" panose="020F0502020204030204" pitchFamily="34" charset="0"/>
                <a:ea typeface="Calibri" panose="020F0502020204030204" pitchFamily="34" charset="0"/>
                <a:cs typeface="Calibri" panose="020F0502020204030204" pitchFamily="34" charset="0"/>
              </a:rPr>
              <a:t>epistles focus on </a:t>
            </a:r>
            <a:r>
              <a:rPr lang="en-US" sz="2400" i="1" dirty="0">
                <a:latin typeface="Calibri" panose="020F0502020204030204" pitchFamily="34" charset="0"/>
                <a:ea typeface="Calibri" panose="020F0502020204030204" pitchFamily="34" charset="0"/>
                <a:cs typeface="Calibri" panose="020F0502020204030204" pitchFamily="34" charset="0"/>
              </a:rPr>
              <a:t>the nature of Christ </a:t>
            </a:r>
            <a:r>
              <a:rPr lang="en-US" sz="2400" dirty="0">
                <a:latin typeface="Calibri" panose="020F0502020204030204" pitchFamily="34" charset="0"/>
                <a:ea typeface="Calibri" panose="020F0502020204030204" pitchFamily="34" charset="0"/>
                <a:cs typeface="Calibri" panose="020F0502020204030204" pitchFamily="34" charset="0"/>
              </a:rPr>
              <a:t>being an essential part of how he saved humanity. </a:t>
            </a:r>
          </a:p>
          <a:p>
            <a:pPr marL="0" marR="0">
              <a:spcBef>
                <a:spcPts val="0"/>
              </a:spcBef>
              <a:spcAft>
                <a:spcPts val="0"/>
              </a:spcAft>
            </a:pPr>
            <a:r>
              <a:rPr lang="en-US" sz="2400" i="1" dirty="0">
                <a:effectLst/>
                <a:latin typeface="Calibri" panose="020F0502020204030204" pitchFamily="34" charset="0"/>
                <a:ea typeface="Calibri" panose="020F0502020204030204" pitchFamily="34" charset="0"/>
                <a:cs typeface="Calibri" panose="020F0502020204030204" pitchFamily="34" charset="0"/>
              </a:rPr>
              <a:t>Philippians</a:t>
            </a:r>
            <a:r>
              <a:rPr lang="en-US" sz="2400" dirty="0">
                <a:effectLst/>
                <a:latin typeface="Calibri" panose="020F0502020204030204" pitchFamily="34" charset="0"/>
                <a:ea typeface="Calibri" panose="020F0502020204030204" pitchFamily="34" charset="0"/>
                <a:cs typeface="Calibri" panose="020F0502020204030204" pitchFamily="34" charset="0"/>
              </a:rPr>
              <a:t> notes that Jesus had to empty himself of his divine power to take on human form- a concept called </a:t>
            </a:r>
            <a:r>
              <a:rPr lang="en-US" sz="2400" i="1" dirty="0">
                <a:effectLst/>
                <a:latin typeface="Calibri" panose="020F0502020204030204" pitchFamily="34" charset="0"/>
                <a:ea typeface="Calibri" panose="020F0502020204030204" pitchFamily="34" charset="0"/>
                <a:cs typeface="Calibri" panose="020F0502020204030204" pitchFamily="34" charset="0"/>
              </a:rPr>
              <a:t>kenosis.</a:t>
            </a:r>
            <a:r>
              <a:rPr lang="en-US" sz="2400" dirty="0">
                <a:effectLst/>
                <a:latin typeface="Calibri" panose="020F0502020204030204" pitchFamily="34" charset="0"/>
                <a:ea typeface="Calibri" panose="020F0502020204030204" pitchFamily="34" charset="0"/>
                <a:cs typeface="Calibri" panose="020F0502020204030204" pitchFamily="34" charset="0"/>
              </a:rPr>
              <a:t> (Phil. 2: 5-11).  </a:t>
            </a:r>
          </a:p>
          <a:p>
            <a:pPr marL="0" marR="0">
              <a:spcBef>
                <a:spcPts val="0"/>
              </a:spcBef>
              <a:spcAft>
                <a:spcPts val="0"/>
              </a:spcAft>
            </a:pPr>
            <a:r>
              <a:rPr lang="en-US" sz="2400" i="1" dirty="0">
                <a:latin typeface="Calibri" panose="020F0502020204030204" pitchFamily="34" charset="0"/>
                <a:ea typeface="Calibri" panose="020F0502020204030204" pitchFamily="34" charset="0"/>
                <a:cs typeface="Calibri" panose="020F0502020204030204" pitchFamily="34" charset="0"/>
              </a:rPr>
              <a:t>Ephesians </a:t>
            </a:r>
            <a:r>
              <a:rPr lang="en-US" sz="2400" dirty="0">
                <a:latin typeface="Calibri" panose="020F0502020204030204" pitchFamily="34" charset="0"/>
                <a:ea typeface="Calibri" panose="020F0502020204030204" pitchFamily="34" charset="0"/>
                <a:cs typeface="Calibri" panose="020F0502020204030204" pitchFamily="34" charset="0"/>
              </a:rPr>
              <a:t>and</a:t>
            </a:r>
            <a:r>
              <a:rPr lang="en-US" sz="2400" i="1" dirty="0">
                <a:latin typeface="Calibri" panose="020F0502020204030204" pitchFamily="34" charset="0"/>
                <a:ea typeface="Calibri" panose="020F0502020204030204" pitchFamily="34" charset="0"/>
                <a:cs typeface="Calibri" panose="020F0502020204030204" pitchFamily="34" charset="0"/>
              </a:rPr>
              <a:t> Colossians </a:t>
            </a:r>
            <a:r>
              <a:rPr lang="en-US" sz="2400" dirty="0">
                <a:latin typeface="Calibri" panose="020F0502020204030204" pitchFamily="34" charset="0"/>
                <a:ea typeface="Calibri" panose="020F0502020204030204" pitchFamily="34" charset="0"/>
                <a:cs typeface="Calibri" panose="020F0502020204030204" pitchFamily="34" charset="0"/>
              </a:rPr>
              <a:t>explain that </a:t>
            </a:r>
            <a:r>
              <a:rPr lang="en-US" sz="2400" dirty="0">
                <a:effectLst/>
                <a:latin typeface="Calibri" panose="020F0502020204030204" pitchFamily="34" charset="0"/>
                <a:ea typeface="Calibri" panose="020F0502020204030204" pitchFamily="34" charset="0"/>
                <a:cs typeface="Calibri" panose="020F0502020204030204" pitchFamily="34" charset="0"/>
              </a:rPr>
              <a:t>Jesus did this to provide humanity with the gift </a:t>
            </a:r>
            <a:r>
              <a:rPr lang="en-US" sz="24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which God had predestined to offer us before tim</a:t>
            </a:r>
            <a:r>
              <a:rPr lang="en-US" sz="2400" dirty="0">
                <a:effectLst/>
                <a:latin typeface="Calibri" panose="020F0502020204030204" pitchFamily="34" charset="0"/>
                <a:ea typeface="Calibri" panose="020F0502020204030204" pitchFamily="34" charset="0"/>
                <a:cs typeface="Calibri" panose="020F0502020204030204" pitchFamily="34" charset="0"/>
              </a:rPr>
              <a:t>e so that we might become adopted children of God and devote our lives to God’s service, worship, and praise. (Eph. 1).</a:t>
            </a:r>
          </a:p>
          <a:p>
            <a:pPr marL="0" marR="0">
              <a:spcBef>
                <a:spcPts val="0"/>
              </a:spcBef>
              <a:spcAft>
                <a:spcPts val="0"/>
              </a:spcAft>
            </a:pPr>
            <a:endParaRPr lang="en-US" sz="2400" dirty="0">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US" sz="2400" dirty="0">
                <a:effectLst/>
                <a:latin typeface="Calibri" panose="020F0502020204030204" pitchFamily="34" charset="0"/>
                <a:ea typeface="Calibri" panose="020F0502020204030204" pitchFamily="34" charset="0"/>
                <a:cs typeface="Calibri" panose="020F0502020204030204" pitchFamily="34" charset="0"/>
              </a:rPr>
              <a:t>This leads to the doctrine of election….</a:t>
            </a:r>
          </a:p>
          <a:p>
            <a:pPr marL="0" marR="0" indent="0">
              <a:spcBef>
                <a:spcPts val="0"/>
              </a:spcBef>
              <a:spcAft>
                <a:spcPts val="0"/>
              </a:spcAft>
              <a:buNone/>
            </a:pPr>
            <a:r>
              <a:rPr lang="en-US" sz="2400" dirty="0">
                <a:effectLst/>
                <a:latin typeface="Calibri" panose="020F0502020204030204" pitchFamily="34" charset="0"/>
                <a:ea typeface="Calibri" panose="020F0502020204030204" pitchFamily="34" charset="0"/>
                <a:cs typeface="Calibri" panose="020F0502020204030204" pitchFamily="34" charset="0"/>
              </a:rPr>
              <a:t> </a:t>
            </a:r>
          </a:p>
          <a:p>
            <a:pPr marL="0" marR="0" indent="0">
              <a:spcBef>
                <a:spcPts val="0"/>
              </a:spcBef>
              <a:spcAft>
                <a:spcPts val="0"/>
              </a:spcAft>
              <a:buNone/>
            </a:pPr>
            <a:r>
              <a:rPr lang="en-US" sz="2400" dirty="0">
                <a:effectLst/>
                <a:latin typeface="Calibri" panose="020F0502020204030204" pitchFamily="34" charset="0"/>
                <a:ea typeface="Calibri" panose="020F0502020204030204" pitchFamily="34" charset="0"/>
                <a:cs typeface="Calibri" panose="020F0502020204030204" pitchFamily="34" charset="0"/>
              </a:rPr>
              <a:t> </a:t>
            </a:r>
          </a:p>
          <a:p>
            <a:pPr marL="0" marR="0" indent="0">
              <a:spcBef>
                <a:spcPts val="0"/>
              </a:spcBef>
              <a:spcAft>
                <a:spcPts val="0"/>
              </a:spcAft>
              <a:buNone/>
            </a:pPr>
            <a:r>
              <a:rPr lang="en-US" sz="2400" dirty="0">
                <a:effectLst/>
                <a:latin typeface="Calibri" panose="020F0502020204030204" pitchFamily="34" charset="0"/>
                <a:ea typeface="Calibri" panose="020F0502020204030204" pitchFamily="34" charset="0"/>
                <a:cs typeface="Calibri" panose="020F0502020204030204" pitchFamily="34" charset="0"/>
              </a:rPr>
              <a:t> </a:t>
            </a:r>
          </a:p>
          <a:p>
            <a:pPr marL="0" marR="0" indent="0">
              <a:spcBef>
                <a:spcPts val="0"/>
              </a:spcBef>
              <a:spcAft>
                <a:spcPts val="0"/>
              </a:spcAft>
              <a:buNone/>
            </a:pP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786544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A605F-F606-D1B1-DD56-CC02E19ACEA2}"/>
              </a:ext>
            </a:extLst>
          </p:cNvPr>
          <p:cNvSpPr>
            <a:spLocks noGrp="1"/>
          </p:cNvSpPr>
          <p:nvPr>
            <p:ph type="title"/>
          </p:nvPr>
        </p:nvSpPr>
        <p:spPr>
          <a:xfrm>
            <a:off x="1156518" y="1056967"/>
            <a:ext cx="9905999" cy="878757"/>
          </a:xfrm>
        </p:spPr>
        <p:txBody>
          <a:bodyPr vert="horz" lIns="91440" tIns="45720" rIns="91440" bIns="45720" rtlCol="0" anchor="ctr">
            <a:normAutofit/>
          </a:bodyPr>
          <a:lstStyle/>
          <a:p>
            <a:pPr algn="ctr">
              <a:lnSpc>
                <a:spcPct val="90000"/>
              </a:lnSpc>
            </a:pPr>
            <a:r>
              <a:rPr lang="en-US" sz="2800" b="1" dirty="0">
                <a:latin typeface="Calibri" panose="020F0502020204030204" pitchFamily="34" charset="0"/>
                <a:ea typeface="Calibri" panose="020F0502020204030204" pitchFamily="34" charset="0"/>
                <a:cs typeface="Calibri" panose="020F0502020204030204" pitchFamily="34" charset="0"/>
              </a:rPr>
              <a:t>PREDESTINATION</a:t>
            </a:r>
            <a:br>
              <a:rPr lang="en-US" sz="2800" b="1" dirty="0">
                <a:latin typeface="Calibri" panose="020F0502020204030204" pitchFamily="34" charset="0"/>
                <a:ea typeface="Calibri" panose="020F0502020204030204" pitchFamily="34" charset="0"/>
                <a:cs typeface="Calibri" panose="020F0502020204030204" pitchFamily="34" charset="0"/>
              </a:rPr>
            </a:br>
            <a:r>
              <a:rPr lang="en-US" sz="2800" b="1" dirty="0">
                <a:latin typeface="Calibri" panose="020F0502020204030204" pitchFamily="34" charset="0"/>
                <a:ea typeface="Calibri" panose="020F0502020204030204" pitchFamily="34" charset="0"/>
                <a:cs typeface="Calibri" panose="020F0502020204030204" pitchFamily="34" charset="0"/>
              </a:rPr>
              <a:t>The Doctrine of Election</a:t>
            </a:r>
          </a:p>
        </p:txBody>
      </p:sp>
      <p:pic>
        <p:nvPicPr>
          <p:cNvPr id="4" name="Content Placeholder 3" descr="A colorful squares flying in the air&#10;&#10;Description automatically generated">
            <a:extLst>
              <a:ext uri="{FF2B5EF4-FFF2-40B4-BE49-F238E27FC236}">
                <a16:creationId xmlns:a16="http://schemas.microsoft.com/office/drawing/2014/main" id="{36ED013B-74B8-53A4-32B0-1F2EC3EA8545}"/>
              </a:ext>
            </a:extLst>
          </p:cNvPr>
          <p:cNvPicPr>
            <a:picLocks noGrp="1" noChangeAspect="1"/>
          </p:cNvPicPr>
          <p:nvPr>
            <p:ph idx="1"/>
          </p:nvPr>
        </p:nvPicPr>
        <p:blipFill rotWithShape="1">
          <a:blip r:embed="rId2"/>
          <a:srcRect l="11111"/>
          <a:stretch/>
        </p:blipFill>
        <p:spPr>
          <a:xfrm>
            <a:off x="2387048" y="2113935"/>
            <a:ext cx="7417904" cy="4172566"/>
          </a:xfrm>
          <a:prstGeom prst="rect">
            <a:avLst/>
          </a:prstGeom>
        </p:spPr>
      </p:pic>
    </p:spTree>
    <p:extLst>
      <p:ext uri="{BB962C8B-B14F-4D97-AF65-F5344CB8AC3E}">
        <p14:creationId xmlns:p14="http://schemas.microsoft.com/office/powerpoint/2010/main" val="582917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Cartoon a cartoon of a person and a baby&#10;&#10;Description automatically generated">
            <a:extLst>
              <a:ext uri="{FF2B5EF4-FFF2-40B4-BE49-F238E27FC236}">
                <a16:creationId xmlns:a16="http://schemas.microsoft.com/office/drawing/2014/main" id="{32CAA5D5-FA68-F03B-2836-EE0FD714434D}"/>
              </a:ext>
            </a:extLst>
          </p:cNvPr>
          <p:cNvPicPr>
            <a:picLocks noGrp="1" noChangeAspect="1"/>
          </p:cNvPicPr>
          <p:nvPr>
            <p:ph idx="4294967295"/>
          </p:nvPr>
        </p:nvPicPr>
        <p:blipFill>
          <a:blip r:embed="rId2"/>
          <a:stretch>
            <a:fillRect/>
          </a:stretch>
        </p:blipFill>
        <p:spPr>
          <a:xfrm>
            <a:off x="1981200" y="286426"/>
            <a:ext cx="6346371" cy="5681058"/>
          </a:xfrm>
        </p:spPr>
      </p:pic>
    </p:spTree>
    <p:extLst>
      <p:ext uri="{BB962C8B-B14F-4D97-AF65-F5344CB8AC3E}">
        <p14:creationId xmlns:p14="http://schemas.microsoft.com/office/powerpoint/2010/main" val="9507365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B7C7A55-0826-1B4E-7FA0-BA8E5C6C32B1}"/>
              </a:ext>
            </a:extLst>
          </p:cNvPr>
          <p:cNvSpPr>
            <a:spLocks noGrp="1"/>
          </p:cNvSpPr>
          <p:nvPr>
            <p:ph type="title"/>
          </p:nvPr>
        </p:nvSpPr>
        <p:spPr/>
        <p:txBody>
          <a:bodyPr/>
          <a:lstStyle/>
          <a:p>
            <a:r>
              <a:rPr lang="en-US" dirty="0"/>
              <a:t>How did predestination come to be associated with the Reformed tradition? </a:t>
            </a:r>
          </a:p>
        </p:txBody>
      </p:sp>
      <p:sp>
        <p:nvSpPr>
          <p:cNvPr id="5" name="Content Placeholder 4">
            <a:extLst>
              <a:ext uri="{FF2B5EF4-FFF2-40B4-BE49-F238E27FC236}">
                <a16:creationId xmlns:a16="http://schemas.microsoft.com/office/drawing/2014/main" id="{D5FDDBBA-CBD1-6CD4-8D61-D4DBEDCE8CE6}"/>
              </a:ext>
            </a:extLst>
          </p:cNvPr>
          <p:cNvSpPr>
            <a:spLocks noGrp="1"/>
          </p:cNvSpPr>
          <p:nvPr>
            <p:ph idx="1"/>
          </p:nvPr>
        </p:nvSpPr>
        <p:spPr/>
        <p:txBody>
          <a:bodyPr>
            <a:normAutofit/>
          </a:bodyPr>
          <a:lstStyle/>
          <a:p>
            <a:pPr marL="0" indent="0">
              <a:buNone/>
            </a:pPr>
            <a:endParaRPr lang="en-US" sz="2400" dirty="0"/>
          </a:p>
          <a:p>
            <a:pPr marL="0" indent="0">
              <a:buNone/>
            </a:pPr>
            <a:r>
              <a:rPr lang="en-US" sz="2800" dirty="0">
                <a:latin typeface="Calibri" panose="020F0502020204030204" pitchFamily="34" charset="0"/>
                <a:ea typeface="Calibri" panose="020F0502020204030204" pitchFamily="34" charset="0"/>
                <a:cs typeface="Calibri" panose="020F0502020204030204" pitchFamily="34" charset="0"/>
              </a:rPr>
              <a:t>”As scripture then, clearly shows, we say that God once established by his eternal and unchangeable plan those whose whom he long before determined once for all to receive into salvation, and those whom on the other hand he would devote to damnation. “</a:t>
            </a:r>
          </a:p>
          <a:p>
            <a:pPr marL="0" indent="0">
              <a:buNone/>
            </a:pPr>
            <a:r>
              <a:rPr lang="en-US" sz="2800" dirty="0">
                <a:latin typeface="Calibri" panose="020F0502020204030204" pitchFamily="34" charset="0"/>
                <a:ea typeface="Calibri" panose="020F0502020204030204" pitchFamily="34" charset="0"/>
                <a:cs typeface="Calibri" panose="020F0502020204030204" pitchFamily="34" charset="0"/>
              </a:rPr>
              <a:t>The Institutes of the Christian Religion 2  John Calvin, Chapter 21 #7  </a:t>
            </a:r>
          </a:p>
          <a:p>
            <a:pPr marL="0" indent="0">
              <a:buNone/>
            </a:pPr>
            <a:endParaRPr lang="en-US" sz="2400" dirty="0"/>
          </a:p>
        </p:txBody>
      </p:sp>
    </p:spTree>
    <p:extLst>
      <p:ext uri="{BB962C8B-B14F-4D97-AF65-F5344CB8AC3E}">
        <p14:creationId xmlns:p14="http://schemas.microsoft.com/office/powerpoint/2010/main" val="550437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CAB3A-03BA-806F-0E5B-48D44ECFAD6C}"/>
              </a:ext>
            </a:extLst>
          </p:cNvPr>
          <p:cNvSpPr>
            <a:spLocks noGrp="1"/>
          </p:cNvSpPr>
          <p:nvPr>
            <p:ph type="title"/>
          </p:nvPr>
        </p:nvSpPr>
        <p:spPr/>
        <p:txBody>
          <a:bodyPr/>
          <a:lstStyle/>
          <a:p>
            <a:r>
              <a:rPr lang="en-US" dirty="0"/>
              <a:t>And so on….</a:t>
            </a:r>
            <a:br>
              <a:rPr lang="en-US" dirty="0"/>
            </a:br>
            <a:endParaRPr lang="en-US" dirty="0"/>
          </a:p>
        </p:txBody>
      </p:sp>
      <p:sp>
        <p:nvSpPr>
          <p:cNvPr id="3" name="Content Placeholder 2">
            <a:extLst>
              <a:ext uri="{FF2B5EF4-FFF2-40B4-BE49-F238E27FC236}">
                <a16:creationId xmlns:a16="http://schemas.microsoft.com/office/drawing/2014/main" id="{D987B8D3-552A-1F62-0740-89B257D16263}"/>
              </a:ext>
            </a:extLst>
          </p:cNvPr>
          <p:cNvSpPr>
            <a:spLocks noGrp="1"/>
          </p:cNvSpPr>
          <p:nvPr>
            <p:ph idx="1"/>
          </p:nvPr>
        </p:nvSpPr>
        <p:spPr/>
        <p:txBody>
          <a:bodyPr/>
          <a:lstStyle/>
          <a:p>
            <a:pPr marL="0" indent="0">
              <a:buNone/>
            </a:pPr>
            <a:endParaRPr lang="en-US" dirty="0"/>
          </a:p>
          <a:p>
            <a:pPr marL="0" indent="0">
              <a:buNone/>
            </a:pPr>
            <a:r>
              <a:rPr lang="en-US" sz="3200" dirty="0">
                <a:latin typeface="Calibri" panose="020F0502020204030204" pitchFamily="34" charset="0"/>
                <a:ea typeface="Calibri" panose="020F0502020204030204" pitchFamily="34" charset="0"/>
                <a:cs typeface="Calibri" panose="020F0502020204030204" pitchFamily="34" charset="0"/>
              </a:rPr>
              <a:t>By the decree of God for the manifestation of his glory, some men and angels are predestined unto everlasting life and others foreordained to everlasting death.” </a:t>
            </a:r>
          </a:p>
          <a:p>
            <a:pPr marL="0" indent="0">
              <a:buNone/>
            </a:pPr>
            <a:r>
              <a:rPr lang="en-US" sz="3200" dirty="0">
                <a:latin typeface="Calibri" panose="020F0502020204030204" pitchFamily="34" charset="0"/>
                <a:ea typeface="Calibri" panose="020F0502020204030204" pitchFamily="34" charset="0"/>
                <a:cs typeface="Calibri" panose="020F0502020204030204" pitchFamily="34" charset="0"/>
              </a:rPr>
              <a:t>The Westminster Confession of Faith , Chapter 3, 1647. </a:t>
            </a:r>
          </a:p>
        </p:txBody>
      </p:sp>
    </p:spTree>
    <p:extLst>
      <p:ext uri="{BB962C8B-B14F-4D97-AF65-F5344CB8AC3E}">
        <p14:creationId xmlns:p14="http://schemas.microsoft.com/office/powerpoint/2010/main" val="38014074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F30DC-55BF-7CDA-81A4-E5131A8ED2A8}"/>
              </a:ext>
            </a:extLst>
          </p:cNvPr>
          <p:cNvSpPr>
            <a:spLocks noGrp="1"/>
          </p:cNvSpPr>
          <p:nvPr>
            <p:ph type="title"/>
          </p:nvPr>
        </p:nvSpPr>
        <p:spPr/>
        <p:txBody>
          <a:bodyPr/>
          <a:lstStyle/>
          <a:p>
            <a:r>
              <a:rPr lang="en-US" dirty="0"/>
              <a:t>But also…..</a:t>
            </a:r>
          </a:p>
        </p:txBody>
      </p:sp>
      <p:sp>
        <p:nvSpPr>
          <p:cNvPr id="3" name="Content Placeholder 2">
            <a:extLst>
              <a:ext uri="{FF2B5EF4-FFF2-40B4-BE49-F238E27FC236}">
                <a16:creationId xmlns:a16="http://schemas.microsoft.com/office/drawing/2014/main" id="{CE42148B-514E-D185-D7BC-483CF72A9892}"/>
              </a:ext>
            </a:extLst>
          </p:cNvPr>
          <p:cNvSpPr>
            <a:spLocks noGrp="1"/>
          </p:cNvSpPr>
          <p:nvPr>
            <p:ph idx="1"/>
          </p:nvPr>
        </p:nvSpPr>
        <p:spPr/>
        <p:txBody>
          <a:bodyPr>
            <a:normAutofit/>
          </a:bodyPr>
          <a:lstStyle/>
          <a:p>
            <a:r>
              <a:rPr lang="en-US" sz="3600" dirty="0">
                <a:latin typeface="Calibri" panose="020F0502020204030204" pitchFamily="34" charset="0"/>
                <a:ea typeface="Calibri" panose="020F0502020204030204" pitchFamily="34" charset="0"/>
                <a:cs typeface="Calibri" panose="020F0502020204030204" pitchFamily="34" charset="0"/>
              </a:rPr>
              <a:t>SOVEREIGNITY OF GOD</a:t>
            </a:r>
          </a:p>
          <a:p>
            <a:pPr marL="0" indent="0">
              <a:buNone/>
            </a:pPr>
            <a:r>
              <a:rPr lang="en-US" sz="3600" dirty="0">
                <a:latin typeface="Calibri" panose="020F0502020204030204" pitchFamily="34" charset="0"/>
                <a:ea typeface="Calibri" panose="020F0502020204030204" pitchFamily="34" charset="0"/>
                <a:cs typeface="Calibri" panose="020F0502020204030204" pitchFamily="34" charset="0"/>
              </a:rPr>
              <a:t>”By predestination, we mean the eternal decree of God by which God determines his desires with regard to mankind.”</a:t>
            </a:r>
          </a:p>
          <a:p>
            <a:pPr marL="0" indent="0">
              <a:buNone/>
            </a:pPr>
            <a:r>
              <a:rPr lang="en-US" sz="3600" dirty="0">
                <a:latin typeface="Calibri" panose="020F0502020204030204" pitchFamily="34" charset="0"/>
                <a:ea typeface="Calibri" panose="020F0502020204030204" pitchFamily="34" charset="0"/>
                <a:cs typeface="Calibri" panose="020F0502020204030204" pitchFamily="34" charset="0"/>
              </a:rPr>
              <a:t>Institutes of Religion 2 John Calvin </a:t>
            </a:r>
          </a:p>
          <a:p>
            <a:endParaRPr lang="en-US" sz="2400" dirty="0"/>
          </a:p>
        </p:txBody>
      </p:sp>
    </p:spTree>
    <p:extLst>
      <p:ext uri="{BB962C8B-B14F-4D97-AF65-F5344CB8AC3E}">
        <p14:creationId xmlns:p14="http://schemas.microsoft.com/office/powerpoint/2010/main" val="3103578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D66B9-BACF-68BD-9C21-5FC3C8CF2000}"/>
              </a:ext>
            </a:extLst>
          </p:cNvPr>
          <p:cNvSpPr>
            <a:spLocks noGrp="1"/>
          </p:cNvSpPr>
          <p:nvPr>
            <p:ph type="title"/>
          </p:nvPr>
        </p:nvSpPr>
        <p:spPr/>
        <p:txBody>
          <a:bodyPr/>
          <a:lstStyle/>
          <a:p>
            <a:pPr algn="ctr"/>
            <a:r>
              <a:rPr lang="en-US" dirty="0"/>
              <a:t>Class One- An Introduction</a:t>
            </a:r>
          </a:p>
        </p:txBody>
      </p:sp>
      <p:sp>
        <p:nvSpPr>
          <p:cNvPr id="3" name="Content Placeholder 2">
            <a:extLst>
              <a:ext uri="{FF2B5EF4-FFF2-40B4-BE49-F238E27FC236}">
                <a16:creationId xmlns:a16="http://schemas.microsoft.com/office/drawing/2014/main" id="{DDDA6152-EE5C-318F-4C94-784F2293A097}"/>
              </a:ext>
            </a:extLst>
          </p:cNvPr>
          <p:cNvSpPr>
            <a:spLocks noGrp="1"/>
          </p:cNvSpPr>
          <p:nvPr>
            <p:ph idx="1"/>
          </p:nvPr>
        </p:nvSpPr>
        <p:spPr>
          <a:xfrm>
            <a:off x="548641" y="1576873"/>
            <a:ext cx="10995660" cy="4767943"/>
          </a:xfrm>
        </p:spPr>
        <p:txBody>
          <a:bodyPr>
            <a:normAutofit fontScale="77500" lnSpcReduction="20000"/>
          </a:bodyPr>
          <a:lstStyle/>
          <a:p>
            <a:r>
              <a:rPr lang="en-US" sz="4800" dirty="0">
                <a:latin typeface="Calibri" panose="020F0502020204030204" pitchFamily="34" charset="0"/>
                <a:ea typeface="Calibri" panose="020F0502020204030204" pitchFamily="34" charset="0"/>
                <a:cs typeface="Calibri" panose="020F0502020204030204" pitchFamily="34" charset="0"/>
              </a:rPr>
              <a:t>Opening prayer</a:t>
            </a:r>
          </a:p>
          <a:p>
            <a:r>
              <a:rPr lang="en-US" sz="4800" dirty="0">
                <a:latin typeface="Calibri" panose="020F0502020204030204" pitchFamily="34" charset="0"/>
                <a:ea typeface="Calibri" panose="020F0502020204030204" pitchFamily="34" charset="0"/>
                <a:cs typeface="Calibri" panose="020F0502020204030204" pitchFamily="34" charset="0"/>
              </a:rPr>
              <a:t>Opening Sharing: </a:t>
            </a: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What does Jesus’ death on the cross mean to you?  </a:t>
            </a: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Do you believe he had to die that way? Why? </a:t>
            </a: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What does it mean to be saved?</a:t>
            </a: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What does it mean to you to be part of “God’s chosen people” or elected for salvation?”</a:t>
            </a:r>
          </a:p>
          <a:p>
            <a:pPr marL="0" indent="0">
              <a:buNone/>
            </a:pPr>
            <a:endParaRPr lang="en-US" dirty="0"/>
          </a:p>
        </p:txBody>
      </p:sp>
    </p:spTree>
    <p:extLst>
      <p:ext uri="{BB962C8B-B14F-4D97-AF65-F5344CB8AC3E}">
        <p14:creationId xmlns:p14="http://schemas.microsoft.com/office/powerpoint/2010/main" val="17768451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8CE96-7111-6A13-DF2D-B6B4C1263C9B}"/>
              </a:ext>
            </a:extLst>
          </p:cNvPr>
          <p:cNvSpPr>
            <a:spLocks noGrp="1"/>
          </p:cNvSpPr>
          <p:nvPr>
            <p:ph type="title"/>
          </p:nvPr>
        </p:nvSpPr>
        <p:spPr/>
        <p:txBody>
          <a:bodyPr/>
          <a:lstStyle/>
          <a:p>
            <a:r>
              <a:rPr lang="en-US" dirty="0"/>
              <a:t>Therefore…..</a:t>
            </a:r>
          </a:p>
        </p:txBody>
      </p:sp>
      <p:sp>
        <p:nvSpPr>
          <p:cNvPr id="3" name="Content Placeholder 2">
            <a:extLst>
              <a:ext uri="{FF2B5EF4-FFF2-40B4-BE49-F238E27FC236}">
                <a16:creationId xmlns:a16="http://schemas.microsoft.com/office/drawing/2014/main" id="{BB8DCF97-04EF-BBE7-FB89-A59DD454C9C3}"/>
              </a:ext>
            </a:extLst>
          </p:cNvPr>
          <p:cNvSpPr>
            <a:spLocks noGrp="1"/>
          </p:cNvSpPr>
          <p:nvPr>
            <p:ph idx="1"/>
          </p:nvPr>
        </p:nvSpPr>
        <p:spPr/>
        <p:txBody>
          <a:bodyPr>
            <a:noAutofit/>
          </a:bodyPr>
          <a:lstStyle/>
          <a:p>
            <a:pPr marL="0" indent="0" algn="ctr">
              <a:buNone/>
            </a:pPr>
            <a:r>
              <a:rPr lang="en-US" sz="3200" dirty="0">
                <a:latin typeface="Calibri" panose="020F0502020204030204" pitchFamily="34" charset="0"/>
                <a:ea typeface="Calibri" panose="020F0502020204030204" pitchFamily="34" charset="0"/>
                <a:cs typeface="Calibri" panose="020F0502020204030204" pitchFamily="34" charset="0"/>
              </a:rPr>
              <a:t>The Doctrine of Election</a:t>
            </a:r>
          </a:p>
          <a:p>
            <a:pPr marL="0" indent="0" algn="ctr">
              <a:buNone/>
            </a:pPr>
            <a:r>
              <a:rPr lang="en-US" sz="3200" dirty="0">
                <a:latin typeface="Calibri" panose="020F0502020204030204" pitchFamily="34" charset="0"/>
                <a:ea typeface="Calibri" panose="020F0502020204030204" pitchFamily="34" charset="0"/>
                <a:cs typeface="Calibri" panose="020F0502020204030204" pitchFamily="34" charset="0"/>
              </a:rPr>
              <a:t>The Doctrine of “Choosing” </a:t>
            </a:r>
          </a:p>
          <a:p>
            <a:pPr marL="0" indent="0" algn="ctr">
              <a:buNone/>
            </a:pPr>
            <a:r>
              <a:rPr lang="en-US" sz="3200" dirty="0">
                <a:latin typeface="Calibri" panose="020F0502020204030204" pitchFamily="34" charset="0"/>
                <a:ea typeface="Calibri" panose="020F0502020204030204" pitchFamily="34" charset="0"/>
                <a:cs typeface="Calibri" panose="020F0502020204030204" pitchFamily="34" charset="0"/>
              </a:rPr>
              <a:t>God’s choosing always</a:t>
            </a:r>
            <a:r>
              <a:rPr lang="en-US" sz="3200" b="1" dirty="0">
                <a:latin typeface="Calibri" panose="020F0502020204030204" pitchFamily="34" charset="0"/>
                <a:ea typeface="Calibri" panose="020F0502020204030204" pitchFamily="34" charset="0"/>
                <a:cs typeface="Calibri" panose="020F0502020204030204" pitchFamily="34" charset="0"/>
              </a:rPr>
              <a:t> precedes </a:t>
            </a:r>
            <a:r>
              <a:rPr lang="en-US" sz="3200" dirty="0">
                <a:latin typeface="Calibri" panose="020F0502020204030204" pitchFamily="34" charset="0"/>
                <a:ea typeface="Calibri" panose="020F0502020204030204" pitchFamily="34" charset="0"/>
                <a:cs typeface="Calibri" panose="020F0502020204030204" pitchFamily="34" charset="0"/>
              </a:rPr>
              <a:t>our choosing. </a:t>
            </a:r>
          </a:p>
          <a:p>
            <a:pPr marL="0" indent="0" algn="ctr">
              <a:buNone/>
            </a:pPr>
            <a:r>
              <a:rPr lang="en-US" sz="3200" dirty="0">
                <a:latin typeface="Calibri" panose="020F0502020204030204" pitchFamily="34" charset="0"/>
                <a:ea typeface="Calibri" panose="020F0502020204030204" pitchFamily="34" charset="0"/>
                <a:cs typeface="Calibri" panose="020F0502020204030204" pitchFamily="34" charset="0"/>
              </a:rPr>
              <a:t>The scope of salvation is </a:t>
            </a:r>
            <a:r>
              <a:rPr lang="en-US" sz="3200" b="1" dirty="0">
                <a:latin typeface="Calibri" panose="020F0502020204030204" pitchFamily="34" charset="0"/>
                <a:ea typeface="Calibri" panose="020F0502020204030204" pitchFamily="34" charset="0"/>
                <a:cs typeface="Calibri" panose="020F0502020204030204" pitchFamily="34" charset="0"/>
              </a:rPr>
              <a:t>God’s business. </a:t>
            </a:r>
          </a:p>
          <a:p>
            <a:pPr marL="0" indent="0" algn="ctr">
              <a:buNone/>
            </a:pPr>
            <a:r>
              <a:rPr lang="en-US" sz="3200" dirty="0">
                <a:latin typeface="Calibri" panose="020F0502020204030204" pitchFamily="34" charset="0"/>
                <a:ea typeface="Calibri" panose="020F0502020204030204" pitchFamily="34" charset="0"/>
                <a:cs typeface="Calibri" panose="020F0502020204030204" pitchFamily="34" charset="0"/>
              </a:rPr>
              <a:t>So, how will we approach  this business of salvation that is God’s alone?</a:t>
            </a:r>
          </a:p>
        </p:txBody>
      </p:sp>
    </p:spTree>
    <p:extLst>
      <p:ext uri="{BB962C8B-B14F-4D97-AF65-F5344CB8AC3E}">
        <p14:creationId xmlns:p14="http://schemas.microsoft.com/office/powerpoint/2010/main" val="5156801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E5827-E143-20F7-BC77-FFD67CC05529}"/>
              </a:ext>
            </a:extLst>
          </p:cNvPr>
          <p:cNvSpPr>
            <a:spLocks noGrp="1"/>
          </p:cNvSpPr>
          <p:nvPr>
            <p:ph type="title"/>
          </p:nvPr>
        </p:nvSpPr>
        <p:spPr>
          <a:xfrm>
            <a:off x="1069848" y="1032387"/>
            <a:ext cx="9634011" cy="796096"/>
          </a:xfrm>
        </p:spPr>
        <p:txBody>
          <a:bodyPr/>
          <a:lstStyle/>
          <a:p>
            <a:r>
              <a:rPr lang="en-US" dirty="0"/>
              <a:t>With Scripture…….</a:t>
            </a:r>
          </a:p>
        </p:txBody>
      </p:sp>
      <p:sp>
        <p:nvSpPr>
          <p:cNvPr id="3" name="Content Placeholder 2">
            <a:extLst>
              <a:ext uri="{FF2B5EF4-FFF2-40B4-BE49-F238E27FC236}">
                <a16:creationId xmlns:a16="http://schemas.microsoft.com/office/drawing/2014/main" id="{8A761B50-1989-4D35-3649-2A970FD64DF1}"/>
              </a:ext>
            </a:extLst>
          </p:cNvPr>
          <p:cNvSpPr>
            <a:spLocks noGrp="1"/>
          </p:cNvSpPr>
          <p:nvPr>
            <p:ph idx="1"/>
          </p:nvPr>
        </p:nvSpPr>
        <p:spPr>
          <a:xfrm>
            <a:off x="530942" y="1578077"/>
            <a:ext cx="11267768" cy="4647781"/>
          </a:xfrm>
        </p:spPr>
        <p:txBody>
          <a:bodyPr>
            <a:noAutofit/>
          </a:bodyPr>
          <a:lstStyle/>
          <a:p>
            <a:pPr>
              <a:lnSpc>
                <a:spcPct val="100000"/>
              </a:lnSpc>
            </a:pPr>
            <a:r>
              <a:rPr lang="en-US" sz="2800" dirty="0">
                <a:latin typeface="Calibri" panose="020F0502020204030204" pitchFamily="34" charset="0"/>
                <a:ea typeface="Calibri" panose="020F0502020204030204" pitchFamily="34" charset="0"/>
                <a:cs typeface="Calibri" panose="020F0502020204030204" pitchFamily="34" charset="0"/>
              </a:rPr>
              <a:t>WEEK 5: </a:t>
            </a:r>
          </a:p>
          <a:p>
            <a:pPr lvl="1">
              <a:lnSpc>
                <a:spcPct val="100000"/>
              </a:lnSpc>
            </a:pPr>
            <a:r>
              <a:rPr lang="en-US" sz="2800" dirty="0">
                <a:latin typeface="Calibri" panose="020F0502020204030204" pitchFamily="34" charset="0"/>
                <a:ea typeface="Calibri" panose="020F0502020204030204" pitchFamily="34" charset="0"/>
                <a:cs typeface="Calibri" panose="020F0502020204030204" pitchFamily="34" charset="0"/>
              </a:rPr>
              <a:t>                Let’s begin with Cain and Abel</a:t>
            </a:r>
          </a:p>
          <a:p>
            <a:pPr lvl="1">
              <a:lnSpc>
                <a:spcPct val="100000"/>
              </a:lnSpc>
            </a:pPr>
            <a:r>
              <a:rPr lang="en-US" sz="2800" dirty="0">
                <a:latin typeface="Calibri" panose="020F0502020204030204" pitchFamily="34" charset="0"/>
                <a:ea typeface="Calibri" panose="020F0502020204030204" pitchFamily="34" charset="0"/>
                <a:cs typeface="Calibri" panose="020F0502020204030204" pitchFamily="34" charset="0"/>
              </a:rPr>
              <a:t>                Abraham, For the Sake of Blessing</a:t>
            </a:r>
          </a:p>
          <a:p>
            <a:pPr lvl="1">
              <a:lnSpc>
                <a:spcPct val="100000"/>
              </a:lnSpc>
            </a:pPr>
            <a:r>
              <a:rPr lang="en-US" sz="2800" dirty="0">
                <a:latin typeface="Calibri" panose="020F0502020204030204" pitchFamily="34" charset="0"/>
                <a:ea typeface="Calibri" panose="020F0502020204030204" pitchFamily="34" charset="0"/>
                <a:cs typeface="Calibri" panose="020F0502020204030204" pitchFamily="34" charset="0"/>
              </a:rPr>
              <a:t>               Assurance at Sinai, Ongoing Covenant: Chosen for What? </a:t>
            </a:r>
          </a:p>
          <a:p>
            <a:r>
              <a:rPr lang="en-US" sz="2800" dirty="0">
                <a:latin typeface="Calibri" panose="020F0502020204030204" pitchFamily="34" charset="0"/>
                <a:ea typeface="Calibri" panose="020F0502020204030204" pitchFamily="34" charset="0"/>
                <a:cs typeface="Calibri" panose="020F0502020204030204" pitchFamily="34" charset="0"/>
              </a:rPr>
              <a:t>WEEK 6:</a:t>
            </a:r>
          </a:p>
          <a:p>
            <a:pPr lvl="1">
              <a:lnSpc>
                <a:spcPct val="100000"/>
              </a:lnSpc>
            </a:pPr>
            <a:r>
              <a:rPr lang="en-US" sz="2800" dirty="0">
                <a:latin typeface="Calibri" panose="020F0502020204030204" pitchFamily="34" charset="0"/>
                <a:ea typeface="Calibri" panose="020F0502020204030204" pitchFamily="34" charset="0"/>
                <a:cs typeface="Calibri" panose="020F0502020204030204" pitchFamily="34" charset="0"/>
              </a:rPr>
              <a:t>               The Prophets and the Call to Come Home</a:t>
            </a:r>
          </a:p>
          <a:p>
            <a:pPr lvl="1">
              <a:lnSpc>
                <a:spcPct val="100000"/>
              </a:lnSpc>
            </a:pPr>
            <a:r>
              <a:rPr lang="en-US" sz="2800" dirty="0">
                <a:latin typeface="Calibri" panose="020F0502020204030204" pitchFamily="34" charset="0"/>
                <a:ea typeface="Calibri" panose="020F0502020204030204" pitchFamily="34" charset="0"/>
                <a:cs typeface="Calibri" panose="020F0502020204030204" pitchFamily="34" charset="0"/>
              </a:rPr>
              <a:t>                Jesus, the Elected One</a:t>
            </a:r>
          </a:p>
          <a:p>
            <a:pPr lvl="1">
              <a:lnSpc>
                <a:spcPct val="100000"/>
              </a:lnSpc>
            </a:pPr>
            <a:r>
              <a:rPr lang="en-US" sz="2800" dirty="0">
                <a:latin typeface="Calibri" panose="020F0502020204030204" pitchFamily="34" charset="0"/>
                <a:ea typeface="Calibri" panose="020F0502020204030204" pitchFamily="34" charset="0"/>
                <a:cs typeface="Calibri" panose="020F0502020204030204" pitchFamily="34" charset="0"/>
              </a:rPr>
              <a:t>                Election goes to Church and into the World</a:t>
            </a:r>
          </a:p>
          <a:p>
            <a:pPr lvl="1">
              <a:lnSpc>
                <a:spcPct val="100000"/>
              </a:lnSpc>
            </a:pPr>
            <a:r>
              <a:rPr lang="en-US" sz="2800" dirty="0">
                <a:latin typeface="Calibri" panose="020F0502020204030204" pitchFamily="34" charset="0"/>
                <a:ea typeface="Calibri" panose="020F0502020204030204" pitchFamily="34" charset="0"/>
                <a:cs typeface="Calibri" panose="020F0502020204030204" pitchFamily="34" charset="0"/>
              </a:rPr>
              <a:t>               Who saves?  God saves! </a:t>
            </a:r>
          </a:p>
          <a:p>
            <a:pPr marL="0" indent="0">
              <a:buNone/>
            </a:pPr>
            <a:r>
              <a:rPr lang="en-US" sz="2800" dirty="0">
                <a:latin typeface="Calibri" panose="020F0502020204030204" pitchFamily="34" charset="0"/>
                <a:ea typeface="Calibri" panose="020F0502020204030204" pitchFamily="34" charset="0"/>
                <a:cs typeface="Calibri" panose="020F0502020204030204" pitchFamily="34" charset="0"/>
              </a:rPr>
              <a:t>             </a:t>
            </a:r>
          </a:p>
          <a:p>
            <a:r>
              <a:rPr lang="en-US" sz="2800" dirty="0">
                <a:latin typeface="Calibri" panose="020F0502020204030204" pitchFamily="34" charset="0"/>
                <a:ea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779224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Reformation Museum in Geneva Blends Humor and Wonder - The New York Times">
            <a:extLst>
              <a:ext uri="{FF2B5EF4-FFF2-40B4-BE49-F238E27FC236}">
                <a16:creationId xmlns:a16="http://schemas.microsoft.com/office/drawing/2014/main" id="{45DE7822-DABD-B2AE-D554-DC11B83AD929}"/>
              </a:ext>
            </a:extLst>
          </p:cNvPr>
          <p:cNvPicPr>
            <a:picLocks noGrp="1" noChangeAspect="1" noChangeArrowheads="1"/>
          </p:cNvPicPr>
          <p:nvPr>
            <p:ph idx="1"/>
          </p:nvPr>
        </p:nvPicPr>
        <p:blipFill rotWithShape="1">
          <a:blip r:embed="rId2" r:link="rId3">
            <a:extLst>
              <a:ext uri="{28A0092B-C50C-407E-A947-70E740481C1C}">
                <a14:useLocalDpi xmlns:a14="http://schemas.microsoft.com/office/drawing/2010/main" val="0"/>
              </a:ext>
            </a:extLst>
          </a:blip>
          <a:srcRect t="9337" b="6393"/>
          <a:stretch>
            <a:fillRect/>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A679E6F1-BCB3-CB9F-AE4E-811FFE6539A2}"/>
              </a:ext>
            </a:extLst>
          </p:cNvPr>
          <p:cNvSpPr>
            <a:spLocks noGrp="1"/>
          </p:cNvSpPr>
          <p:nvPr>
            <p:ph type="title"/>
          </p:nvPr>
        </p:nvSpPr>
        <p:spPr>
          <a:xfrm>
            <a:off x="3893512" y="215153"/>
            <a:ext cx="5791850" cy="808844"/>
          </a:xfrm>
        </p:spPr>
        <p:txBody>
          <a:bodyPr vert="horz" lIns="91440" tIns="45720" rIns="91440" bIns="45720" rtlCol="0" anchor="b">
            <a:normAutofit/>
          </a:bodyPr>
          <a:lstStyle/>
          <a:p>
            <a:pPr algn="ctr"/>
            <a:r>
              <a:rPr lang="en-US" sz="2400" dirty="0">
                <a:solidFill>
                  <a:srgbClr val="FFFFFF"/>
                </a:solidFill>
              </a:rPr>
              <a:t>The dining room at the International Museum of the Reformation</a:t>
            </a:r>
          </a:p>
        </p:txBody>
      </p:sp>
      <p:sp>
        <p:nvSpPr>
          <p:cNvPr id="4" name="Rectangle 2">
            <a:extLst>
              <a:ext uri="{FF2B5EF4-FFF2-40B4-BE49-F238E27FC236}">
                <a16:creationId xmlns:a16="http://schemas.microsoft.com/office/drawing/2014/main" id="{A30A6665-C316-3C23-D0F2-CBCDF0C55EB1}"/>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2880298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A44FB-EB8E-1012-DE93-34E57800BC35}"/>
              </a:ext>
            </a:extLst>
          </p:cNvPr>
          <p:cNvSpPr>
            <a:spLocks noGrp="1"/>
          </p:cNvSpPr>
          <p:nvPr>
            <p:ph type="title"/>
          </p:nvPr>
        </p:nvSpPr>
        <p:spPr/>
        <p:txBody>
          <a:bodyPr/>
          <a:lstStyle/>
          <a:p>
            <a:r>
              <a:rPr lang="en-US" dirty="0"/>
              <a:t>These questions are addressed by two core Christian doctrines</a:t>
            </a:r>
          </a:p>
        </p:txBody>
      </p:sp>
      <p:sp>
        <p:nvSpPr>
          <p:cNvPr id="3" name="Content Placeholder 2">
            <a:extLst>
              <a:ext uri="{FF2B5EF4-FFF2-40B4-BE49-F238E27FC236}">
                <a16:creationId xmlns:a16="http://schemas.microsoft.com/office/drawing/2014/main" id="{AA4AC659-24AD-8938-AFB0-E6D4DDF819CA}"/>
              </a:ext>
            </a:extLst>
          </p:cNvPr>
          <p:cNvSpPr>
            <a:spLocks noGrp="1"/>
          </p:cNvSpPr>
          <p:nvPr>
            <p:ph idx="1"/>
          </p:nvPr>
        </p:nvSpPr>
        <p:spPr>
          <a:xfrm>
            <a:off x="548641" y="2028826"/>
            <a:ext cx="10995660" cy="4287998"/>
          </a:xfrm>
        </p:spPr>
        <p:txBody>
          <a:bodyPr>
            <a:noAutofit/>
          </a:bodyPr>
          <a:lstStyle/>
          <a:p>
            <a:r>
              <a:rPr lang="en-US" sz="3200" dirty="0">
                <a:latin typeface="Calibri" panose="020F0502020204030204" pitchFamily="34" charset="0"/>
                <a:ea typeface="Calibri" panose="020F0502020204030204" pitchFamily="34" charset="0"/>
                <a:cs typeface="Calibri" panose="020F0502020204030204" pitchFamily="34" charset="0"/>
              </a:rPr>
              <a:t>The </a:t>
            </a:r>
            <a:r>
              <a:rPr lang="en-US" sz="3200" b="1" dirty="0">
                <a:latin typeface="Calibri" panose="020F0502020204030204" pitchFamily="34" charset="0"/>
                <a:ea typeface="Calibri" panose="020F0502020204030204" pitchFamily="34" charset="0"/>
                <a:cs typeface="Calibri" panose="020F0502020204030204" pitchFamily="34" charset="0"/>
              </a:rPr>
              <a:t>Doctrine of Atonement</a:t>
            </a:r>
            <a:r>
              <a:rPr lang="en-US" sz="3200" dirty="0">
                <a:latin typeface="Calibri" panose="020F0502020204030204" pitchFamily="34" charset="0"/>
                <a:ea typeface="Calibri" panose="020F0502020204030204" pitchFamily="34" charset="0"/>
                <a:cs typeface="Calibri" panose="020F0502020204030204" pitchFamily="34" charset="0"/>
              </a:rPr>
              <a:t> affirms that Jesus had to die to save humanity and therefore did by God’s grace. To be “saved” typically is understood to mean being spared condemnation and punishment by God in this life and the next for our sins.</a:t>
            </a:r>
          </a:p>
          <a:p>
            <a:r>
              <a:rPr lang="en-US" sz="3200" dirty="0">
                <a:latin typeface="Calibri" panose="020F0502020204030204" pitchFamily="34" charset="0"/>
                <a:ea typeface="Calibri" panose="020F0502020204030204" pitchFamily="34" charset="0"/>
                <a:cs typeface="Calibri" panose="020F0502020204030204" pitchFamily="34" charset="0"/>
              </a:rPr>
              <a:t>The </a:t>
            </a:r>
            <a:r>
              <a:rPr lang="en-US" sz="3200" b="1" dirty="0">
                <a:latin typeface="Calibri" panose="020F0502020204030204" pitchFamily="34" charset="0"/>
                <a:ea typeface="Calibri" panose="020F0502020204030204" pitchFamily="34" charset="0"/>
                <a:cs typeface="Calibri" panose="020F0502020204030204" pitchFamily="34" charset="0"/>
              </a:rPr>
              <a:t>Doctrine of Election (or Predestination)</a:t>
            </a:r>
            <a:r>
              <a:rPr lang="en-US" sz="3200" dirty="0">
                <a:latin typeface="Calibri" panose="020F0502020204030204" pitchFamily="34" charset="0"/>
                <a:ea typeface="Calibri" panose="020F0502020204030204" pitchFamily="34" charset="0"/>
                <a:cs typeface="Calibri" panose="020F0502020204030204" pitchFamily="34" charset="0"/>
              </a:rPr>
              <a:t> affirms that God alone has the power to save humanity; humanity cannot save itself. Therefore, who is saved and how is also up to God alone. </a:t>
            </a:r>
          </a:p>
        </p:txBody>
      </p:sp>
    </p:spTree>
    <p:extLst>
      <p:ext uri="{BB962C8B-B14F-4D97-AF65-F5344CB8AC3E}">
        <p14:creationId xmlns:p14="http://schemas.microsoft.com/office/powerpoint/2010/main" val="1871452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6E557-1884-4314-939D-4242F70CE8BF}"/>
              </a:ext>
            </a:extLst>
          </p:cNvPr>
          <p:cNvSpPr>
            <a:spLocks noGrp="1"/>
          </p:cNvSpPr>
          <p:nvPr>
            <p:ph type="title"/>
          </p:nvPr>
        </p:nvSpPr>
        <p:spPr/>
        <p:txBody>
          <a:bodyPr/>
          <a:lstStyle/>
          <a:p>
            <a:pPr algn="ctr"/>
            <a:r>
              <a:rPr lang="en-US" dirty="0"/>
              <a:t>Part I- Atonement or At-One-Ment</a:t>
            </a:r>
          </a:p>
        </p:txBody>
      </p:sp>
      <p:sp>
        <p:nvSpPr>
          <p:cNvPr id="3" name="Content Placeholder 2">
            <a:extLst>
              <a:ext uri="{FF2B5EF4-FFF2-40B4-BE49-F238E27FC236}">
                <a16:creationId xmlns:a16="http://schemas.microsoft.com/office/drawing/2014/main" id="{3035A9F9-6D82-C504-8BED-6D81B757E4AC}"/>
              </a:ext>
            </a:extLst>
          </p:cNvPr>
          <p:cNvSpPr>
            <a:spLocks noGrp="1"/>
          </p:cNvSpPr>
          <p:nvPr>
            <p:ph idx="1"/>
          </p:nvPr>
        </p:nvSpPr>
        <p:spPr/>
        <p:txBody>
          <a:bodyPr>
            <a:normAutofit lnSpcReduction="10000"/>
          </a:bodyPr>
          <a:lstStyle/>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Calibri" panose="020F0502020204030204" pitchFamily="34" charset="0"/>
              </a:rPr>
              <a:t>a term coined in the 16</a:t>
            </a:r>
            <a:r>
              <a:rPr lang="en-US" sz="2800" baseline="30000" dirty="0">
                <a:effectLst/>
                <a:latin typeface="Calibri" panose="020F0502020204030204" pitchFamily="34" charset="0"/>
                <a:ea typeface="Calibri" panose="020F0502020204030204" pitchFamily="34" charset="0"/>
                <a:cs typeface="Calibri" panose="020F0502020204030204" pitchFamily="34" charset="0"/>
              </a:rPr>
              <a:t>th</a:t>
            </a:r>
            <a:r>
              <a:rPr lang="en-US" sz="2800" dirty="0">
                <a:effectLst/>
                <a:latin typeface="Calibri" panose="020F0502020204030204" pitchFamily="34" charset="0"/>
                <a:ea typeface="Calibri" panose="020F0502020204030204" pitchFamily="34" charset="0"/>
                <a:cs typeface="Calibri" panose="020F0502020204030204" pitchFamily="34" charset="0"/>
              </a:rPr>
              <a:t> Century to describe the event or process made known through the Gospel by which sinful humanity’s relationship with God was eternally transformed through Christ. </a:t>
            </a: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Calibri" panose="020F0502020204030204" pitchFamily="34" charset="0"/>
              </a:rPr>
              <a:t>based upon the belief that humankind was in a dire predicament of some kind as a result of the presence of sin in the world, and that somehow Jesus Christ God resolved that predicament. </a:t>
            </a: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Calibri" panose="020F0502020204030204" pitchFamily="34" charset="0"/>
              </a:rPr>
              <a:t>The exact nature of the predicament and the way it was resolved, however, can be understood in many different ways.</a:t>
            </a:r>
          </a:p>
          <a:p>
            <a:pPr marL="0" marR="0">
              <a:spcBef>
                <a:spcPts val="0"/>
              </a:spcBef>
              <a:spcAft>
                <a:spcPts val="0"/>
              </a:spcAft>
            </a:pPr>
            <a:endParaRPr lang="en-US" sz="2800" dirty="0">
              <a:effectLst/>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1695879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19138-41E3-767C-55DA-E18C2F198B74}"/>
              </a:ext>
            </a:extLst>
          </p:cNvPr>
          <p:cNvSpPr>
            <a:spLocks noGrp="1"/>
          </p:cNvSpPr>
          <p:nvPr>
            <p:ph type="title"/>
          </p:nvPr>
        </p:nvSpPr>
        <p:spPr/>
        <p:txBody>
          <a:bodyPr/>
          <a:lstStyle/>
          <a:p>
            <a:r>
              <a:rPr lang="en-US" dirty="0"/>
              <a:t> Exploring Atonement Theory- Past and Present</a:t>
            </a:r>
          </a:p>
        </p:txBody>
      </p:sp>
      <p:sp>
        <p:nvSpPr>
          <p:cNvPr id="3" name="Content Placeholder 2">
            <a:extLst>
              <a:ext uri="{FF2B5EF4-FFF2-40B4-BE49-F238E27FC236}">
                <a16:creationId xmlns:a16="http://schemas.microsoft.com/office/drawing/2014/main" id="{FC0349F0-C466-5D28-404C-3D00DEC14B21}"/>
              </a:ext>
            </a:extLst>
          </p:cNvPr>
          <p:cNvSpPr>
            <a:spLocks noGrp="1"/>
          </p:cNvSpPr>
          <p:nvPr>
            <p:ph idx="1"/>
          </p:nvPr>
        </p:nvSpPr>
        <p:spPr/>
        <p:txBody>
          <a:bodyPr>
            <a:normAutofit fontScale="92500" lnSpcReduction="20000"/>
          </a:bodyPr>
          <a:lstStyle/>
          <a:p>
            <a:r>
              <a:rPr lang="en-US" sz="3200" dirty="0">
                <a:latin typeface="Calibri" panose="020F0502020204030204" pitchFamily="34" charset="0"/>
                <a:ea typeface="Calibri" panose="020F0502020204030204" pitchFamily="34" charset="0"/>
                <a:cs typeface="Calibri" panose="020F0502020204030204" pitchFamily="34" charset="0"/>
              </a:rPr>
              <a:t>Class One- 	Introduction to atonement imagery in the New 			Testament</a:t>
            </a:r>
          </a:p>
          <a:p>
            <a:r>
              <a:rPr lang="en-US" sz="3200" dirty="0">
                <a:latin typeface="Calibri" panose="020F0502020204030204" pitchFamily="34" charset="0"/>
                <a:ea typeface="Calibri" panose="020F0502020204030204" pitchFamily="34" charset="0"/>
                <a:cs typeface="Calibri" panose="020F0502020204030204" pitchFamily="34" charset="0"/>
              </a:rPr>
              <a:t>Class Two- 	Penal Substitution Theory- history, strengths and 					criticisms</a:t>
            </a:r>
          </a:p>
          <a:p>
            <a:r>
              <a:rPr lang="en-US" sz="3200" dirty="0">
                <a:latin typeface="Calibri" panose="020F0502020204030204" pitchFamily="34" charset="0"/>
                <a:ea typeface="Calibri" panose="020F0502020204030204" pitchFamily="34" charset="0"/>
                <a:cs typeface="Calibri" panose="020F0502020204030204" pitchFamily="34" charset="0"/>
              </a:rPr>
              <a:t>Class Three- 	Alternative understandings (both ancient and 				modern) of the meaning of Jesus’ death on the 			cross and/or  how he “saves,” frees, and transforms 			us.</a:t>
            </a:r>
          </a:p>
        </p:txBody>
      </p:sp>
    </p:spTree>
    <p:extLst>
      <p:ext uri="{BB962C8B-B14F-4D97-AF65-F5344CB8AC3E}">
        <p14:creationId xmlns:p14="http://schemas.microsoft.com/office/powerpoint/2010/main" val="1851207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06794-96D2-CDEF-C1C5-0E00817755C2}"/>
              </a:ext>
            </a:extLst>
          </p:cNvPr>
          <p:cNvSpPr>
            <a:spLocks noGrp="1"/>
          </p:cNvSpPr>
          <p:nvPr>
            <p:ph type="title"/>
          </p:nvPr>
        </p:nvSpPr>
        <p:spPr/>
        <p:txBody>
          <a:bodyPr/>
          <a:lstStyle/>
          <a:p>
            <a:pPr algn="ctr"/>
            <a:r>
              <a:rPr lang="en-US" dirty="0"/>
              <a:t>Confession of 1967</a:t>
            </a:r>
          </a:p>
        </p:txBody>
      </p:sp>
      <p:sp>
        <p:nvSpPr>
          <p:cNvPr id="3" name="Content Placeholder 2">
            <a:extLst>
              <a:ext uri="{FF2B5EF4-FFF2-40B4-BE49-F238E27FC236}">
                <a16:creationId xmlns:a16="http://schemas.microsoft.com/office/drawing/2014/main" id="{2E650A89-0F81-0D35-6E9E-5803F2495236}"/>
              </a:ext>
            </a:extLst>
          </p:cNvPr>
          <p:cNvSpPr>
            <a:spLocks noGrp="1"/>
          </p:cNvSpPr>
          <p:nvPr>
            <p:ph idx="1"/>
          </p:nvPr>
        </p:nvSpPr>
        <p:spPr>
          <a:xfrm>
            <a:off x="548641" y="1707502"/>
            <a:ext cx="10995660" cy="4350398"/>
          </a:xfrm>
        </p:spPr>
        <p:txBody>
          <a:bodyPr>
            <a:normAutofit/>
          </a:bodyPr>
          <a:lstStyle/>
          <a:p>
            <a:r>
              <a:rPr lang="en-US" sz="2800" dirty="0">
                <a:effectLst/>
                <a:latin typeface="Calibri" panose="020F0502020204030204" pitchFamily="34" charset="0"/>
                <a:ea typeface="Calibri" panose="020F0502020204030204" pitchFamily="34" charset="0"/>
                <a:cs typeface="Calibri" panose="020F0502020204030204" pitchFamily="34" charset="0"/>
              </a:rPr>
              <a:t>God’s reconciling act in Jesus Christ is a mystery which the Scriptures describe in various ways. It is called </a:t>
            </a:r>
            <a:r>
              <a:rPr lang="en-US" sz="28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the sacrifice of a lamb, a shepherd’s life given for his sheep, atonement by a priest; again, it is ransom of a slave, payment of a debt, vicarious satisfaction of a legal penalty, and victory over the powers of evil.</a:t>
            </a:r>
            <a:r>
              <a:rPr lang="en-US" sz="2800" dirty="0">
                <a:effectLst/>
                <a:latin typeface="Calibri" panose="020F0502020204030204" pitchFamily="34" charset="0"/>
                <a:ea typeface="Calibri" panose="020F0502020204030204" pitchFamily="34" charset="0"/>
                <a:cs typeface="Calibri" panose="020F0502020204030204" pitchFamily="34" charset="0"/>
              </a:rPr>
              <a:t> These are expressions of a truth which remains beyond the reach of all theory in the depths of God’s love for humankind. They reveal the gravity, cost, and sure achievement of God’s reconciling work. ¶9.09</a:t>
            </a:r>
          </a:p>
          <a:p>
            <a:endParaRPr lang="en-US" dirty="0"/>
          </a:p>
        </p:txBody>
      </p:sp>
    </p:spTree>
    <p:extLst>
      <p:ext uri="{BB962C8B-B14F-4D97-AF65-F5344CB8AC3E}">
        <p14:creationId xmlns:p14="http://schemas.microsoft.com/office/powerpoint/2010/main" val="1912802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3C8C4-34C3-2995-218E-DE11217B5235}"/>
              </a:ext>
            </a:extLst>
          </p:cNvPr>
          <p:cNvSpPr>
            <a:spLocks noGrp="1"/>
          </p:cNvSpPr>
          <p:nvPr>
            <p:ph type="title"/>
          </p:nvPr>
        </p:nvSpPr>
        <p:spPr/>
        <p:txBody>
          <a:bodyPr/>
          <a:lstStyle/>
          <a:p>
            <a:pPr algn="ctr"/>
            <a:r>
              <a:rPr lang="en-US" dirty="0"/>
              <a:t>The Biblical Witness</a:t>
            </a:r>
          </a:p>
        </p:txBody>
      </p:sp>
      <p:sp>
        <p:nvSpPr>
          <p:cNvPr id="3" name="Content Placeholder 2">
            <a:extLst>
              <a:ext uri="{FF2B5EF4-FFF2-40B4-BE49-F238E27FC236}">
                <a16:creationId xmlns:a16="http://schemas.microsoft.com/office/drawing/2014/main" id="{F95A6F33-2434-26DE-C813-653E088090D2}"/>
              </a:ext>
            </a:extLst>
          </p:cNvPr>
          <p:cNvSpPr>
            <a:spLocks noGrp="1"/>
          </p:cNvSpPr>
          <p:nvPr>
            <p:ph idx="1"/>
          </p:nvPr>
        </p:nvSpPr>
        <p:spPr>
          <a:xfrm>
            <a:off x="548641" y="1604865"/>
            <a:ext cx="10995660" cy="4453035"/>
          </a:xfrm>
        </p:spPr>
        <p:txBody>
          <a:bodyPr>
            <a:noAutofit/>
          </a:bodyPr>
          <a:lstStyle/>
          <a:p>
            <a:pPr marL="0" indent="0">
              <a:buNone/>
            </a:pPr>
            <a:r>
              <a:rPr lang="en-US" sz="2400" dirty="0">
                <a:effectLst/>
                <a:latin typeface="Calibri" panose="020F0502020204030204" pitchFamily="34" charset="0"/>
                <a:ea typeface="Calibri" panose="020F0502020204030204" pitchFamily="34" charset="0"/>
                <a:cs typeface="Calibri" panose="020F0502020204030204" pitchFamily="34" charset="0"/>
              </a:rPr>
              <a:t>Metaphors used in the New Testament come from the five dominant realms of thought or practice operating within public life in ancient Palestine, and the larger Greco-Roman world:</a:t>
            </a:r>
          </a:p>
          <a:p>
            <a:r>
              <a:rPr lang="en-US" sz="2400" dirty="0">
                <a:effectLst/>
                <a:latin typeface="Calibri" panose="020F0502020204030204" pitchFamily="34" charset="0"/>
                <a:ea typeface="Calibri" panose="020F0502020204030204" pitchFamily="34" charset="0"/>
                <a:cs typeface="Calibri" panose="020F0502020204030204" pitchFamily="34" charset="0"/>
              </a:rPr>
              <a:t>the legal system (which inspired “justification” language)</a:t>
            </a:r>
          </a:p>
          <a:p>
            <a:r>
              <a:rPr lang="en-US" sz="2400" dirty="0">
                <a:effectLst/>
                <a:latin typeface="Calibri" panose="020F0502020204030204" pitchFamily="34" charset="0"/>
                <a:ea typeface="Calibri" panose="020F0502020204030204" pitchFamily="34" charset="0"/>
                <a:cs typeface="Calibri" panose="020F0502020204030204" pitchFamily="34" charset="0"/>
              </a:rPr>
              <a:t>business and commerce (which inspired “redemption” language)</a:t>
            </a:r>
          </a:p>
          <a:p>
            <a:r>
              <a:rPr lang="en-US" sz="2400" dirty="0">
                <a:effectLst/>
                <a:latin typeface="Calibri" panose="020F0502020204030204" pitchFamily="34" charset="0"/>
                <a:ea typeface="Calibri" panose="020F0502020204030204" pitchFamily="34" charset="0"/>
                <a:cs typeface="Calibri" panose="020F0502020204030204" pitchFamily="34" charset="0"/>
              </a:rPr>
              <a:t>personal relationships (which inspired “reconciliation” language), </a:t>
            </a:r>
          </a:p>
          <a:p>
            <a:r>
              <a:rPr lang="en-US" sz="2400" dirty="0">
                <a:effectLst/>
                <a:latin typeface="Calibri" panose="020F0502020204030204" pitchFamily="34" charset="0"/>
                <a:ea typeface="Calibri" panose="020F0502020204030204" pitchFamily="34" charset="0"/>
                <a:cs typeface="Calibri" panose="020F0502020204030204" pitchFamily="34" charset="0"/>
              </a:rPr>
              <a:t>worship (which inspired “sacrifice” language); and </a:t>
            </a:r>
          </a:p>
          <a:p>
            <a:r>
              <a:rPr lang="en-US" sz="2400" dirty="0">
                <a:effectLst/>
                <a:latin typeface="Calibri" panose="020F0502020204030204" pitchFamily="34" charset="0"/>
                <a:ea typeface="Calibri" panose="020F0502020204030204" pitchFamily="34" charset="0"/>
                <a:cs typeface="Calibri" panose="020F0502020204030204" pitchFamily="34" charset="0"/>
              </a:rPr>
              <a:t>cosmology/creation ideology (which inspired the “battle with evil” and new creation language.)</a:t>
            </a:r>
            <a:endParaRPr lang="en-US" sz="2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15367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0D2F6-B943-1AE3-9AB9-06A928DA3DB5}"/>
              </a:ext>
            </a:extLst>
          </p:cNvPr>
          <p:cNvSpPr>
            <a:spLocks noGrp="1"/>
          </p:cNvSpPr>
          <p:nvPr>
            <p:ph type="title"/>
          </p:nvPr>
        </p:nvSpPr>
        <p:spPr>
          <a:xfrm>
            <a:off x="548639" y="709128"/>
            <a:ext cx="10995659" cy="550505"/>
          </a:xfrm>
        </p:spPr>
        <p:txBody>
          <a:bodyPr>
            <a:normAutofit fontScale="90000"/>
          </a:bodyPr>
          <a:lstStyle/>
          <a:p>
            <a:pPr algn="ctr"/>
            <a:r>
              <a:rPr lang="en-US" sz="3200" b="1" dirty="0">
                <a:effectLst/>
                <a:latin typeface="Georgia" panose="02040502050405020303" pitchFamily="18" charset="0"/>
                <a:ea typeface="Times New Roman" panose="02020603050405020304" pitchFamily="18" charset="0"/>
                <a:cs typeface="Georgia" panose="02040502050405020303" pitchFamily="18" charset="0"/>
              </a:rPr>
              <a:t>The Synoptic Gospels (and The Book of Acts)</a:t>
            </a:r>
            <a:br>
              <a:rPr lang="en-US" sz="3200" dirty="0">
                <a:effectLst/>
                <a:latin typeface="Times New Roman" panose="02020603050405020304" pitchFamily="18" charset="0"/>
                <a:ea typeface="Times New Roman" panose="02020603050405020304" pitchFamily="18" charset="0"/>
              </a:rPr>
            </a:br>
            <a:endParaRPr lang="en-US" sz="3200" dirty="0"/>
          </a:p>
        </p:txBody>
      </p:sp>
      <p:sp>
        <p:nvSpPr>
          <p:cNvPr id="3" name="Content Placeholder 2">
            <a:extLst>
              <a:ext uri="{FF2B5EF4-FFF2-40B4-BE49-F238E27FC236}">
                <a16:creationId xmlns:a16="http://schemas.microsoft.com/office/drawing/2014/main" id="{910B133B-F9CD-3984-C672-EAB471B57606}"/>
              </a:ext>
            </a:extLst>
          </p:cNvPr>
          <p:cNvSpPr>
            <a:spLocks noGrp="1"/>
          </p:cNvSpPr>
          <p:nvPr>
            <p:ph idx="1"/>
          </p:nvPr>
        </p:nvSpPr>
        <p:spPr>
          <a:xfrm>
            <a:off x="345233" y="1259633"/>
            <a:ext cx="11681926" cy="5598367"/>
          </a:xfrm>
        </p:spPr>
        <p:txBody>
          <a:bodyPr>
            <a:normAutofit lnSpcReduction="10000"/>
          </a:bodyPr>
          <a:lstStyle/>
          <a:p>
            <a:pPr marL="0" marR="0">
              <a:spcBef>
                <a:spcPts val="0"/>
              </a:spcBef>
              <a:spcAft>
                <a:spcPts val="0"/>
              </a:spcAft>
            </a:pPr>
            <a:r>
              <a:rPr lang="en-US" b="1" dirty="0">
                <a:effectLst/>
                <a:latin typeface="Calibri" panose="020F0502020204030204" pitchFamily="34" charset="0"/>
                <a:ea typeface="Calibri" panose="020F0502020204030204" pitchFamily="34" charset="0"/>
                <a:cs typeface="Calibri" panose="020F0502020204030204" pitchFamily="34" charset="0"/>
              </a:rPr>
              <a:t>1) “The Son of Man came not to be served but to serve, and </a:t>
            </a:r>
            <a:r>
              <a:rPr lang="en-US" b="1" i="1" dirty="0">
                <a:effectLst/>
                <a:latin typeface="Calibri" panose="020F0502020204030204" pitchFamily="34" charset="0"/>
                <a:ea typeface="Calibri" panose="020F0502020204030204" pitchFamily="34" charset="0"/>
                <a:cs typeface="Calibri" panose="020F0502020204030204" pitchFamily="34" charset="0"/>
              </a:rPr>
              <a:t>to give his life as a ransom for many</a:t>
            </a:r>
            <a:r>
              <a:rPr lang="en-US" b="1" dirty="0">
                <a:effectLst/>
                <a:latin typeface="Calibri" panose="020F0502020204030204" pitchFamily="34" charset="0"/>
                <a:ea typeface="Calibri" panose="020F0502020204030204" pitchFamily="34" charset="0"/>
                <a:cs typeface="Calibri" panose="020F0502020204030204" pitchFamily="34" charset="0"/>
              </a:rPr>
              <a:t>.”</a:t>
            </a:r>
            <a:r>
              <a:rPr lang="en-US" dirty="0">
                <a:effectLst/>
                <a:latin typeface="Calibri" panose="020F0502020204030204" pitchFamily="34" charset="0"/>
                <a:ea typeface="Calibri" panose="020F0502020204030204" pitchFamily="34" charset="0"/>
                <a:cs typeface="Calibri" panose="020F0502020204030204" pitchFamily="34" charset="0"/>
              </a:rPr>
              <a:t> (Mk. 10:45/ Matt. 20:28) See also Mk. 14:22-25/Matt. 26-29/Luke 22:19-20; Ps. 49:8; Hos. 13:14.</a:t>
            </a:r>
          </a:p>
          <a:p>
            <a:pPr marL="0" marR="0" indent="0">
              <a:spcBef>
                <a:spcPts val="0"/>
              </a:spcBef>
              <a:spcAft>
                <a:spcPts val="0"/>
              </a:spcAft>
              <a:buNone/>
            </a:pPr>
            <a:endParaRPr lang="en-US" dirty="0">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0"/>
              </a:spcAft>
              <a:buNone/>
            </a:pPr>
            <a:r>
              <a:rPr lang="en-US" dirty="0">
                <a:highlight>
                  <a:srgbClr val="FFFF00"/>
                </a:highlight>
                <a:latin typeface="Calibri" panose="020F0502020204030204" pitchFamily="34" charset="0"/>
                <a:ea typeface="Calibri" panose="020F0502020204030204" pitchFamily="34" charset="0"/>
                <a:cs typeface="Calibri" panose="020F0502020204030204" pitchFamily="34" charset="0"/>
              </a:rPr>
              <a:t>*Note that “ransoming” in their day had little or nothing to do with kidnapping and everything to do with freeing people from slavery by paying to set them free. “Redeem” is a synonym for this concept.</a:t>
            </a:r>
          </a:p>
          <a:p>
            <a:pPr marL="0" marR="0" indent="0">
              <a:spcBef>
                <a:spcPts val="0"/>
              </a:spcBef>
              <a:spcAft>
                <a:spcPts val="0"/>
              </a:spcAft>
              <a:buNone/>
            </a:pPr>
            <a:endParaRPr lang="en-US" dirty="0">
              <a:effectLst/>
              <a:highlight>
                <a:srgbClr val="FFFF00"/>
              </a:highlight>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0"/>
              </a:spcAft>
              <a:buNone/>
            </a:pPr>
            <a:r>
              <a:rPr lang="en-US" b="1" dirty="0">
                <a:effectLst/>
                <a:latin typeface="Calibri" panose="020F0502020204030204" pitchFamily="34" charset="0"/>
                <a:ea typeface="Calibri" panose="020F0502020204030204" pitchFamily="34" charset="0"/>
                <a:cs typeface="Calibri" panose="020F0502020204030204" pitchFamily="34" charset="0"/>
              </a:rPr>
              <a:t>2) “This is my blood of the covenant, which is poured out for many.” Mk. 14:24.</a:t>
            </a:r>
            <a:r>
              <a:rPr lang="en-US" dirty="0">
                <a:effectLst/>
                <a:latin typeface="Calibri" panose="020F0502020204030204" pitchFamily="34" charset="0"/>
                <a:ea typeface="Calibri" panose="020F0502020204030204" pitchFamily="34" charset="0"/>
                <a:cs typeface="Calibri" panose="020F0502020204030204" pitchFamily="34" charset="0"/>
              </a:rPr>
              <a:t> </a:t>
            </a:r>
            <a:endParaRPr lang="en-US" dirty="0">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0"/>
              </a:spcAft>
              <a:buNone/>
            </a:pPr>
            <a:r>
              <a:rPr lang="en-US" dirty="0">
                <a:effectLst/>
                <a:latin typeface="Calibri" panose="020F0502020204030204" pitchFamily="34" charset="0"/>
                <a:ea typeface="Calibri" panose="020F0502020204030204" pitchFamily="34" charset="0"/>
                <a:cs typeface="Calibri" panose="020F0502020204030204" pitchFamily="34" charset="0"/>
              </a:rPr>
              <a:t>It was part of Hebrew tradition to offer a sacrifice to “seal a deal” or solemnize a covenant. (In fact, in Hebrew, the verb for “to make or enter into a covenant” is literally “to cut” a covenant. </a:t>
            </a:r>
            <a:r>
              <a:rPr lang="en-US" u="sng" dirty="0">
                <a:effectLst/>
                <a:latin typeface="Calibri" panose="020F0502020204030204" pitchFamily="34" charset="0"/>
                <a:ea typeface="Calibri" panose="020F0502020204030204" pitchFamily="34" charset="0"/>
                <a:cs typeface="Calibri" panose="020F0502020204030204" pitchFamily="34" charset="0"/>
              </a:rPr>
              <a:t>See e.g., </a:t>
            </a:r>
            <a:r>
              <a:rPr lang="en-US" dirty="0">
                <a:effectLst/>
                <a:latin typeface="Calibri" panose="020F0502020204030204" pitchFamily="34" charset="0"/>
                <a:ea typeface="Calibri" panose="020F0502020204030204" pitchFamily="34" charset="0"/>
                <a:cs typeface="Calibri" panose="020F0502020204030204" pitchFamily="34" charset="0"/>
              </a:rPr>
              <a:t>Ex. 24:6-8).  This interpretation holds that Jesus was the sacrifice whose blood sealed the new covenant he offered in the </a:t>
            </a:r>
            <a:r>
              <a:rPr lang="en-US" dirty="0">
                <a:latin typeface="Calibri" panose="020F0502020204030204" pitchFamily="34" charset="0"/>
                <a:ea typeface="Calibri" panose="020F0502020204030204" pitchFamily="34" charset="0"/>
                <a:cs typeface="Calibri" panose="020F0502020204030204" pitchFamily="34" charset="0"/>
              </a:rPr>
              <a:t>Last Supper. </a:t>
            </a:r>
            <a:r>
              <a:rPr lang="en-US" dirty="0">
                <a:effectLst/>
                <a:latin typeface="Calibri" panose="020F0502020204030204" pitchFamily="34" charset="0"/>
                <a:ea typeface="Calibri" panose="020F0502020204030204" pitchFamily="34" charset="0"/>
                <a:cs typeface="Calibri" panose="020F0502020204030204" pitchFamily="34" charset="0"/>
              </a:rPr>
              <a:t> He was offering the people the means by which to claim a new freedom through God’s forgiveness of sin, and a new, eternally lasting covenantal identity through his death on the cross. </a:t>
            </a:r>
          </a:p>
          <a:p>
            <a:pPr marL="0" marR="0" indent="0">
              <a:spcBef>
                <a:spcPts val="0"/>
              </a:spcBef>
              <a:spcAft>
                <a:spcPts val="0"/>
              </a:spcAft>
              <a:buNone/>
            </a:pPr>
            <a:endParaRPr lang="en-US" dirty="0">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0"/>
              </a:spcAft>
              <a:buNone/>
            </a:pPr>
            <a:r>
              <a:rPr lang="en-US"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*Note this interpretation does not necessarily mean that </a:t>
            </a:r>
            <a:r>
              <a:rPr lang="en-US" i="1"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God </a:t>
            </a:r>
            <a:r>
              <a:rPr lang="en-US"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needed bloodshed and human sacrifice in order to give the people a new covenant identity or eternal life, only that the human expectation was that a sacrifice was necessary for the covenant to be true and lasting.</a:t>
            </a:r>
          </a:p>
          <a:p>
            <a:endParaRPr lang="en-US" dirty="0"/>
          </a:p>
        </p:txBody>
      </p:sp>
    </p:spTree>
    <p:extLst>
      <p:ext uri="{BB962C8B-B14F-4D97-AF65-F5344CB8AC3E}">
        <p14:creationId xmlns:p14="http://schemas.microsoft.com/office/powerpoint/2010/main" val="4096760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16652-092F-A531-D07E-2B00B2B9FB5B}"/>
              </a:ext>
            </a:extLst>
          </p:cNvPr>
          <p:cNvSpPr>
            <a:spLocks noGrp="1"/>
          </p:cNvSpPr>
          <p:nvPr>
            <p:ph type="title"/>
          </p:nvPr>
        </p:nvSpPr>
        <p:spPr/>
        <p:txBody>
          <a:bodyPr/>
          <a:lstStyle/>
          <a:p>
            <a:pPr algn="ctr"/>
            <a:r>
              <a:rPr lang="en-US" dirty="0"/>
              <a:t>Extra dimension in Luke</a:t>
            </a:r>
          </a:p>
        </p:txBody>
      </p:sp>
      <p:sp>
        <p:nvSpPr>
          <p:cNvPr id="3" name="Content Placeholder 2">
            <a:extLst>
              <a:ext uri="{FF2B5EF4-FFF2-40B4-BE49-F238E27FC236}">
                <a16:creationId xmlns:a16="http://schemas.microsoft.com/office/drawing/2014/main" id="{CCBD63B5-9A19-951F-9F4D-160F932717C2}"/>
              </a:ext>
            </a:extLst>
          </p:cNvPr>
          <p:cNvSpPr>
            <a:spLocks noGrp="1"/>
          </p:cNvSpPr>
          <p:nvPr>
            <p:ph idx="1"/>
          </p:nvPr>
        </p:nvSpPr>
        <p:spPr>
          <a:xfrm>
            <a:off x="548641" y="1548882"/>
            <a:ext cx="10995660" cy="4509018"/>
          </a:xfrm>
        </p:spPr>
        <p:txBody>
          <a:bodyPr>
            <a:normAutofit lnSpcReduction="10000"/>
          </a:bodyPr>
          <a:lstStyle/>
          <a:p>
            <a:r>
              <a:rPr lang="en-US" sz="2400" dirty="0">
                <a:latin typeface="Calibri" panose="020F0502020204030204" pitchFamily="34" charset="0"/>
                <a:ea typeface="Calibri" panose="020F0502020204030204" pitchFamily="34" charset="0"/>
                <a:cs typeface="Calibri" panose="020F0502020204030204" pitchFamily="34" charset="0"/>
              </a:rPr>
              <a:t>Although Luke does refer to ransom, like the other Synoptic gospel writers, and affirms that Jesus provided forgiveness for human sins on the cross, his gospel adds an additional dimension to how Jesus’ provides salvation and transformation that the others do not.  For Luke, Jesus’ death alone is not the source of humanity’s salvation. It is the cumulative witness of Jesus’ life, death, and resurrection which provide transformation by affirming God’s loving presence with us despite our sinfulness in suffering, injustice, and death. </a:t>
            </a:r>
          </a:p>
          <a:p>
            <a:r>
              <a:rPr lang="en-US" sz="2400" dirty="0">
                <a:latin typeface="Calibri" panose="020F0502020204030204" pitchFamily="34" charset="0"/>
                <a:ea typeface="Calibri" panose="020F0502020204030204" pitchFamily="34" charset="0"/>
                <a:cs typeface="Calibri" panose="020F0502020204030204" pitchFamily="34" charset="0"/>
              </a:rPr>
              <a:t>Scholars call Luke’s approach the </a:t>
            </a:r>
            <a:r>
              <a:rPr lang="en-US" sz="2400" i="1" dirty="0">
                <a:latin typeface="Calibri" panose="020F0502020204030204" pitchFamily="34" charset="0"/>
                <a:ea typeface="Calibri" panose="020F0502020204030204" pitchFamily="34" charset="0"/>
                <a:cs typeface="Calibri" panose="020F0502020204030204" pitchFamily="34" charset="0"/>
              </a:rPr>
              <a:t>“soteriology of with-ness.” (Soteriology means the doctrine or method of saving). </a:t>
            </a:r>
            <a:r>
              <a:rPr lang="en-US" sz="2400" dirty="0">
                <a:latin typeface="Calibri" panose="020F0502020204030204" pitchFamily="34" charset="0"/>
                <a:ea typeface="Calibri" panose="020F0502020204030204" pitchFamily="34" charset="0"/>
                <a:cs typeface="Calibri" panose="020F0502020204030204" pitchFamily="34" charset="0"/>
              </a:rPr>
              <a:t>Jesus revealed that God is with us always, offering love not condemnation, and new life in this world and the next. </a:t>
            </a:r>
          </a:p>
        </p:txBody>
      </p:sp>
    </p:spTree>
    <p:extLst>
      <p:ext uri="{BB962C8B-B14F-4D97-AF65-F5344CB8AC3E}">
        <p14:creationId xmlns:p14="http://schemas.microsoft.com/office/powerpoint/2010/main" val="3692801831"/>
      </p:ext>
    </p:extLst>
  </p:cSld>
  <p:clrMapOvr>
    <a:masterClrMapping/>
  </p:clrMapOvr>
</p:sld>
</file>

<file path=ppt/theme/theme1.xml><?xml version="1.0" encoding="utf-8"?>
<a:theme xmlns:a="http://schemas.openxmlformats.org/drawingml/2006/main" name="TribuneVTI">
  <a:themeElements>
    <a:clrScheme name="amasis">
      <a:dk1>
        <a:sysClr val="windowText" lastClr="000000"/>
      </a:dk1>
      <a:lt1>
        <a:sysClr val="window" lastClr="FFFFFF"/>
      </a:lt1>
      <a:dk2>
        <a:srgbClr val="470401"/>
      </a:dk2>
      <a:lt2>
        <a:srgbClr val="EBE2E2"/>
      </a:lt2>
      <a:accent1>
        <a:srgbClr val="BD1209"/>
      </a:accent1>
      <a:accent2>
        <a:srgbClr val="F40600"/>
      </a:accent2>
      <a:accent3>
        <a:srgbClr val="F26216"/>
      </a:accent3>
      <a:accent4>
        <a:srgbClr val="F0800D"/>
      </a:accent4>
      <a:accent5>
        <a:srgbClr val="3EA8B6"/>
      </a:accent5>
      <a:accent6>
        <a:srgbClr val="005B6B"/>
      </a:accent6>
      <a:hlink>
        <a:srgbClr val="F40600"/>
      </a:hlink>
      <a:folHlink>
        <a:srgbClr val="1C7E8E"/>
      </a:folHlink>
    </a:clrScheme>
    <a:fontScheme name="Amasis-Univers">
      <a:majorFont>
        <a:latin typeface="Amasis MT Pro Medium"/>
        <a:ea typeface=""/>
        <a:cs typeface=""/>
      </a:majorFont>
      <a:minorFont>
        <a:latin typeface="Univers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ribuneVTI" id="{4D84C650-59FC-4F6B-ADA6-B11C508FF6CE}" vid="{0E07EAE6-ACBC-4250-8522-FC108A45043A}"/>
    </a:ext>
  </a:extLst>
</a:theme>
</file>

<file path=docProps/app.xml><?xml version="1.0" encoding="utf-8"?>
<Properties xmlns="http://schemas.openxmlformats.org/officeDocument/2006/extended-properties" xmlns:vt="http://schemas.openxmlformats.org/officeDocument/2006/docPropsVTypes">
  <TotalTime>158</TotalTime>
  <Words>1917</Words>
  <Application>Microsoft Office PowerPoint</Application>
  <PresentationFormat>Widescreen</PresentationFormat>
  <Paragraphs>114</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Amasis MT Pro Medium</vt:lpstr>
      <vt:lpstr>Arial</vt:lpstr>
      <vt:lpstr>Calibri</vt:lpstr>
      <vt:lpstr>Georgia</vt:lpstr>
      <vt:lpstr>Times New Roman</vt:lpstr>
      <vt:lpstr>Univers Light</vt:lpstr>
      <vt:lpstr>TribuneVTI</vt:lpstr>
      <vt:lpstr>Reformed and Ever Reforming: An Exploration of Evolving Understandings of Christ's Saving Work on the Cross   </vt:lpstr>
      <vt:lpstr>Class One- An Introduction</vt:lpstr>
      <vt:lpstr>These questions are addressed by two core Christian doctrines</vt:lpstr>
      <vt:lpstr>Part I- Atonement or At-One-Ment</vt:lpstr>
      <vt:lpstr> Exploring Atonement Theory- Past and Present</vt:lpstr>
      <vt:lpstr>Confession of 1967</vt:lpstr>
      <vt:lpstr>The Biblical Witness</vt:lpstr>
      <vt:lpstr>The Synoptic Gospels (and The Book of Acts) </vt:lpstr>
      <vt:lpstr>Extra dimension in Luke</vt:lpstr>
      <vt:lpstr>Johannine Texts</vt:lpstr>
      <vt:lpstr>Paul</vt:lpstr>
      <vt:lpstr>Different audiences…</vt:lpstr>
      <vt:lpstr>Non-Pauline Letters and Epistles</vt:lpstr>
      <vt:lpstr>Philippians, Colossians, and Ephesians</vt:lpstr>
      <vt:lpstr>PREDESTINATION The Doctrine of Election</vt:lpstr>
      <vt:lpstr>PowerPoint Presentation</vt:lpstr>
      <vt:lpstr>How did predestination come to be associated with the Reformed tradition? </vt:lpstr>
      <vt:lpstr>And so on…. </vt:lpstr>
      <vt:lpstr>But also…..</vt:lpstr>
      <vt:lpstr>Therefore…..</vt:lpstr>
      <vt:lpstr>With Scripture…….</vt:lpstr>
      <vt:lpstr>The dining room at the International Museum of the Reformation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Reformed and Ever Reforming: An Exploration of Evolving Understandings of Christ's Saving Work on the Cross   </dc:title>
  <dc:creator>Pastor Elizabeth</dc:creator>
  <cp:lastModifiedBy>Pastor Elizabeth</cp:lastModifiedBy>
  <cp:revision>7</cp:revision>
  <dcterms:created xsi:type="dcterms:W3CDTF">2024-02-13T18:23:56Z</dcterms:created>
  <dcterms:modified xsi:type="dcterms:W3CDTF">2024-02-20T15:30:26Z</dcterms:modified>
</cp:coreProperties>
</file>