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86" r:id="rId7"/>
    <p:sldId id="261" r:id="rId8"/>
    <p:sldId id="262" r:id="rId9"/>
    <p:sldId id="263" r:id="rId10"/>
    <p:sldId id="272" r:id="rId11"/>
    <p:sldId id="264" r:id="rId12"/>
    <p:sldId id="273" r:id="rId13"/>
    <p:sldId id="265" r:id="rId14"/>
    <p:sldId id="274" r:id="rId15"/>
    <p:sldId id="282" r:id="rId16"/>
    <p:sldId id="275" r:id="rId17"/>
    <p:sldId id="266" r:id="rId18"/>
    <p:sldId id="267" r:id="rId19"/>
    <p:sldId id="276" r:id="rId20"/>
    <p:sldId id="283" r:id="rId21"/>
    <p:sldId id="278" r:id="rId22"/>
    <p:sldId id="268" r:id="rId23"/>
    <p:sldId id="269" r:id="rId24"/>
    <p:sldId id="277" r:id="rId25"/>
    <p:sldId id="284" r:id="rId26"/>
    <p:sldId id="279" r:id="rId27"/>
    <p:sldId id="270" r:id="rId28"/>
    <p:sldId id="271" r:id="rId29"/>
    <p:sldId id="281"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25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991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73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347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91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68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353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464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6075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699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3/2/2023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695833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57" r:id="rId6"/>
    <p:sldLayoutId id="2147483853" r:id="rId7"/>
    <p:sldLayoutId id="2147483854" r:id="rId8"/>
    <p:sldLayoutId id="2147483855" r:id="rId9"/>
    <p:sldLayoutId id="2147483856" r:id="rId10"/>
    <p:sldLayoutId id="2147483858"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John%201%3A35-42&amp;version=NRSVUE#fen-NRSVUE-26077b" TargetMode="External"/><Relationship Id="rId2" Type="http://schemas.openxmlformats.org/officeDocument/2006/relationships/hyperlink" Target="https://www.biblegateway.com/passage/?search=John%201%3A35-42&amp;version=NRSVUE#fen-NRSVUE-26076a" TargetMode="External"/><Relationship Id="rId1" Type="http://schemas.openxmlformats.org/officeDocument/2006/relationships/slideLayout" Target="../slideLayouts/slideLayout7.xml"/><Relationship Id="rId5" Type="http://schemas.openxmlformats.org/officeDocument/2006/relationships/hyperlink" Target="https://www.biblegateway.com/passage/?search=John%201%3A35-42&amp;version=NRSVUE#fen-NRSVUE-26077d" TargetMode="External"/><Relationship Id="rId4" Type="http://schemas.openxmlformats.org/officeDocument/2006/relationships/hyperlink" Target="https://www.biblegateway.com/passage/?search=John%201%3A35-42&amp;version=NRSVUE#fen-NRSVUE-26077c"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9" name="Rectangle 4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6525DA-1546-31FD-FAB5-2B4BC7B3C590}"/>
              </a:ext>
            </a:extLst>
          </p:cNvPr>
          <p:cNvSpPr>
            <a:spLocks noGrp="1"/>
          </p:cNvSpPr>
          <p:nvPr>
            <p:ph type="ctrTitle"/>
          </p:nvPr>
        </p:nvSpPr>
        <p:spPr>
          <a:xfrm>
            <a:off x="638620" y="863695"/>
            <a:ext cx="3511233" cy="2565305"/>
          </a:xfrm>
        </p:spPr>
        <p:txBody>
          <a:bodyPr anchor="ctr">
            <a:normAutofit/>
          </a:bodyPr>
          <a:lstStyle/>
          <a:p>
            <a:pPr algn="ctr"/>
            <a:r>
              <a:rPr lang="en-US" dirty="0">
                <a:solidFill>
                  <a:schemeClr val="tx1"/>
                </a:solidFill>
                <a:latin typeface="Calibri" panose="020F0502020204030204" pitchFamily="34" charset="0"/>
                <a:cs typeface="Calibri" panose="020F0502020204030204" pitchFamily="34" charset="0"/>
              </a:rPr>
              <a:t>Those who said ‘Yes’ to Christ’s call: </a:t>
            </a:r>
          </a:p>
        </p:txBody>
      </p:sp>
      <p:sp>
        <p:nvSpPr>
          <p:cNvPr id="3" name="Subtitle 2">
            <a:extLst>
              <a:ext uri="{FF2B5EF4-FFF2-40B4-BE49-F238E27FC236}">
                <a16:creationId xmlns:a16="http://schemas.microsoft.com/office/drawing/2014/main" id="{895F751D-1C4E-D71F-3DE6-40D4DE245CB8}"/>
              </a:ext>
            </a:extLst>
          </p:cNvPr>
          <p:cNvSpPr>
            <a:spLocks noGrp="1"/>
          </p:cNvSpPr>
          <p:nvPr>
            <p:ph type="subTitle" idx="1"/>
          </p:nvPr>
        </p:nvSpPr>
        <p:spPr>
          <a:xfrm>
            <a:off x="638620" y="3577972"/>
            <a:ext cx="3511233" cy="2822827"/>
          </a:xfrm>
        </p:spPr>
        <p:txBody>
          <a:bodyPr anchor="t">
            <a:normAutofit fontScale="92500"/>
          </a:bodyPr>
          <a:lstStyle/>
          <a:p>
            <a:pPr algn="ctr">
              <a:lnSpc>
                <a:spcPct val="110000"/>
              </a:lnSpc>
            </a:pPr>
            <a:r>
              <a:rPr lang="en-US" sz="2400" dirty="0">
                <a:latin typeface="Calibri" panose="020F0502020204030204" pitchFamily="34" charset="0"/>
                <a:cs typeface="Calibri" panose="020F0502020204030204" pitchFamily="34" charset="0"/>
              </a:rPr>
              <a:t>The Saints and Sinners in our Spiritual Ancestry and in Us</a:t>
            </a:r>
          </a:p>
          <a:p>
            <a:pPr algn="ctr">
              <a:lnSpc>
                <a:spcPct val="110000"/>
              </a:lnSpc>
            </a:pPr>
            <a:r>
              <a:rPr lang="en-US" sz="2400" dirty="0">
                <a:latin typeface="Calibri" panose="020F0502020204030204" pitchFamily="34" charset="0"/>
                <a:cs typeface="Calibri" panose="020F0502020204030204" pitchFamily="34" charset="0"/>
              </a:rPr>
              <a:t>Soup &amp; Scripture March 2023</a:t>
            </a:r>
          </a:p>
          <a:p>
            <a:pPr algn="ctr">
              <a:lnSpc>
                <a:spcPct val="110000"/>
              </a:lnSpc>
            </a:pPr>
            <a:r>
              <a:rPr lang="en-US" sz="2400" dirty="0">
                <a:latin typeface="Calibri" panose="020F0502020204030204" pitchFamily="34" charset="0"/>
                <a:cs typeface="Calibri" panose="020F0502020204030204" pitchFamily="34" charset="0"/>
              </a:rPr>
              <a:t>Rev. Elizabeth D. McLean</a:t>
            </a:r>
          </a:p>
        </p:txBody>
      </p:sp>
      <p:sp>
        <p:nvSpPr>
          <p:cNvPr id="51" name="Rectangle 5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group of people posing for a photo&#10;&#10;Description automatically generated">
            <a:extLst>
              <a:ext uri="{FF2B5EF4-FFF2-40B4-BE49-F238E27FC236}">
                <a16:creationId xmlns:a16="http://schemas.microsoft.com/office/drawing/2014/main" id="{735776E2-1288-052D-BA81-BEAB9B472A88}"/>
              </a:ext>
            </a:extLst>
          </p:cNvPr>
          <p:cNvPicPr>
            <a:picLocks noChangeAspect="1"/>
          </p:cNvPicPr>
          <p:nvPr/>
        </p:nvPicPr>
        <p:blipFill rotWithShape="1">
          <a:blip r:embed="rId2">
            <a:extLst>
              <a:ext uri="{28A0092B-C50C-407E-A947-70E740481C1C}">
                <a14:useLocalDpi xmlns:a14="http://schemas.microsoft.com/office/drawing/2010/main" val="0"/>
              </a:ext>
            </a:extLst>
          </a:blip>
          <a:srcRect l="30735" r="12111"/>
          <a:stretch/>
        </p:blipFill>
        <p:spPr>
          <a:xfrm>
            <a:off x="4654295" y="10"/>
            <a:ext cx="7537705" cy="6857990"/>
          </a:xfrm>
          <a:prstGeom prst="rect">
            <a:avLst/>
          </a:prstGeom>
        </p:spPr>
      </p:pic>
    </p:spTree>
    <p:extLst>
      <p:ext uri="{BB962C8B-B14F-4D97-AF65-F5344CB8AC3E}">
        <p14:creationId xmlns:p14="http://schemas.microsoft.com/office/powerpoint/2010/main" val="12268566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7272-8B2B-8548-906A-13FF8AE6CFB9}"/>
              </a:ext>
            </a:extLst>
          </p:cNvPr>
          <p:cNvSpPr>
            <a:spLocks noGrp="1"/>
          </p:cNvSpPr>
          <p:nvPr>
            <p:ph type="title"/>
          </p:nvPr>
        </p:nvSpPr>
        <p:spPr>
          <a:xfrm>
            <a:off x="581192" y="702156"/>
            <a:ext cx="11029616" cy="678969"/>
          </a:xfrm>
        </p:spPr>
        <p:txBody>
          <a:bodyPr>
            <a:normAutofit fontScale="90000"/>
          </a:bodyPr>
          <a:lstStyle/>
          <a:p>
            <a:pPr algn="ctr"/>
            <a:r>
              <a:rPr lang="en-US" sz="4400" b="1" dirty="0"/>
              <a:t>Qualities</a:t>
            </a:r>
          </a:p>
        </p:txBody>
      </p:sp>
      <p:sp>
        <p:nvSpPr>
          <p:cNvPr id="3" name="Content Placeholder 2">
            <a:extLst>
              <a:ext uri="{FF2B5EF4-FFF2-40B4-BE49-F238E27FC236}">
                <a16:creationId xmlns:a16="http://schemas.microsoft.com/office/drawing/2014/main" id="{B6B33F92-641F-35F6-63E4-9743739F6DAB}"/>
              </a:ext>
            </a:extLst>
          </p:cNvPr>
          <p:cNvSpPr>
            <a:spLocks noGrp="1"/>
          </p:cNvSpPr>
          <p:nvPr>
            <p:ph idx="1"/>
          </p:nvPr>
        </p:nvSpPr>
        <p:spPr>
          <a:xfrm>
            <a:off x="581192" y="1666875"/>
            <a:ext cx="11029615" cy="4819650"/>
          </a:xfrm>
        </p:spPr>
        <p:txBody>
          <a:bodyPr>
            <a:noAutofit/>
          </a:bodyPr>
          <a:lstStyle/>
          <a:p>
            <a:r>
              <a:rPr lang="en-US" sz="4000" dirty="0"/>
              <a:t>Best Qualities:  Obedient to God, courageous, loving, trusting, faithful to the end</a:t>
            </a:r>
          </a:p>
          <a:p>
            <a:r>
              <a:rPr lang="en-US" sz="4000" dirty="0"/>
              <a:t>Weaknesses?  None really mentioned other than possible concern that Jesus was going crazy at one point in his ministry, and possibly pushing the start of his ministry in </a:t>
            </a:r>
            <a:r>
              <a:rPr lang="en-US" sz="4000" i="1" dirty="0"/>
              <a:t>John</a:t>
            </a:r>
            <a:r>
              <a:rPr lang="en-US" sz="4000" dirty="0"/>
              <a:t>.</a:t>
            </a:r>
          </a:p>
        </p:txBody>
      </p:sp>
    </p:spTree>
    <p:extLst>
      <p:ext uri="{BB962C8B-B14F-4D97-AF65-F5344CB8AC3E}">
        <p14:creationId xmlns:p14="http://schemas.microsoft.com/office/powerpoint/2010/main" val="70434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person holding a stick&#10;&#10;Description automatically generated with low confidence">
            <a:extLst>
              <a:ext uri="{FF2B5EF4-FFF2-40B4-BE49-F238E27FC236}">
                <a16:creationId xmlns:a16="http://schemas.microsoft.com/office/drawing/2014/main" id="{C9B2D9B4-84CA-E1C2-10B6-BA4F98DD5F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113" b="2"/>
          <a:stretch/>
        </p:blipFill>
        <p:spPr>
          <a:xfrm>
            <a:off x="3" y="-22"/>
            <a:ext cx="12191997" cy="6858022"/>
          </a:xfrm>
          <a:prstGeom prst="rect">
            <a:avLst/>
          </a:prstGeom>
        </p:spPr>
      </p:pic>
      <p:sp>
        <p:nvSpPr>
          <p:cNvPr id="37" name="Rectangle 3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24D237-BAD2-0255-030D-D2F3DFA7681E}"/>
              </a:ext>
            </a:extLst>
          </p:cNvPr>
          <p:cNvSpPr>
            <a:spLocks noGrp="1"/>
          </p:cNvSpPr>
          <p:nvPr>
            <p:ph type="title"/>
          </p:nvPr>
        </p:nvSpPr>
        <p:spPr>
          <a:xfrm>
            <a:off x="8877300" y="643467"/>
            <a:ext cx="2671235" cy="3569242"/>
          </a:xfrm>
        </p:spPr>
        <p:txBody>
          <a:bodyPr vert="horz" lIns="91440" tIns="45720" rIns="91440" bIns="45720" rtlCol="0" anchor="t">
            <a:normAutofit/>
          </a:bodyPr>
          <a:lstStyle/>
          <a:p>
            <a:pPr algn="ctr"/>
            <a:r>
              <a:rPr lang="en-US" sz="5400" b="1" dirty="0">
                <a:solidFill>
                  <a:schemeClr val="tx1"/>
                </a:solidFill>
              </a:rPr>
              <a:t>Simon peter</a:t>
            </a:r>
          </a:p>
        </p:txBody>
      </p:sp>
    </p:spTree>
    <p:extLst>
      <p:ext uri="{BB962C8B-B14F-4D97-AF65-F5344CB8AC3E}">
        <p14:creationId xmlns:p14="http://schemas.microsoft.com/office/powerpoint/2010/main" val="205240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2715-50C8-1DF0-19CF-80273EB1B127}"/>
              </a:ext>
            </a:extLst>
          </p:cNvPr>
          <p:cNvSpPr>
            <a:spLocks noGrp="1"/>
          </p:cNvSpPr>
          <p:nvPr>
            <p:ph type="title"/>
          </p:nvPr>
        </p:nvSpPr>
        <p:spPr>
          <a:xfrm>
            <a:off x="581192" y="702156"/>
            <a:ext cx="11029616" cy="878994"/>
          </a:xfrm>
        </p:spPr>
        <p:txBody>
          <a:bodyPr/>
          <a:lstStyle/>
          <a:p>
            <a:pPr algn="ctr"/>
            <a:r>
              <a:rPr lang="en-US" dirty="0"/>
              <a:t> </a:t>
            </a:r>
            <a:r>
              <a:rPr lang="en-US" b="1" dirty="0"/>
              <a:t>From Adam Hamilton’s Book </a:t>
            </a:r>
            <a:br>
              <a:rPr lang="en-US" b="1" dirty="0"/>
            </a:br>
            <a:r>
              <a:rPr lang="en-US" b="1" u="sng" dirty="0"/>
              <a:t>Simon Peter: Flawed but faithful disciple</a:t>
            </a:r>
            <a:endParaRPr lang="en-US" b="1" dirty="0"/>
          </a:p>
        </p:txBody>
      </p:sp>
      <p:sp>
        <p:nvSpPr>
          <p:cNvPr id="3" name="Content Placeholder 2">
            <a:extLst>
              <a:ext uri="{FF2B5EF4-FFF2-40B4-BE49-F238E27FC236}">
                <a16:creationId xmlns:a16="http://schemas.microsoft.com/office/drawing/2014/main" id="{EAC06911-8AEF-102C-78B6-6439967E9FF8}"/>
              </a:ext>
            </a:extLst>
          </p:cNvPr>
          <p:cNvSpPr>
            <a:spLocks noGrp="1"/>
          </p:cNvSpPr>
          <p:nvPr>
            <p:ph idx="1"/>
          </p:nvPr>
        </p:nvSpPr>
        <p:spPr>
          <a:xfrm>
            <a:off x="581192" y="1743075"/>
            <a:ext cx="11029615" cy="4905375"/>
          </a:xfrm>
        </p:spPr>
        <p:txBody>
          <a:bodyPr>
            <a:noAutofit/>
          </a:bodyPr>
          <a:lstStyle/>
          <a:p>
            <a:r>
              <a:rPr lang="en-US" sz="2400" dirty="0">
                <a:latin typeface="Calibri" panose="020F0502020204030204" pitchFamily="34" charset="0"/>
                <a:cs typeface="Calibri" panose="020F0502020204030204" pitchFamily="34" charset="0"/>
              </a:rPr>
              <a:t>“Most of the twelve disciples are scarcely mentioned by name in the Gospels. The disciple believed to be the “beloved disciple,” John, is mentioned about twenty times by name in the Gospels, as is Judas Iscariot who betrayed Jesus. Andrew, Simon Peter’s brother, is mentioned twelve times. Thomas the doubter is mentioned ten times. Bartholomew, James the son of Alphaeus, Simon the Zealot (also know as Simon the Cananaean), and Thaddaeus (also known as Judas son of James) are mentioned only three times each. </a:t>
            </a:r>
            <a:r>
              <a:rPr lang="en-US" sz="2400" dirty="0">
                <a:highlight>
                  <a:srgbClr val="FFFF00"/>
                </a:highlight>
                <a:latin typeface="Calibri" panose="020F0502020204030204" pitchFamily="34" charset="0"/>
                <a:cs typeface="Calibri" panose="020F0502020204030204" pitchFamily="34" charset="0"/>
              </a:rPr>
              <a:t>Simon Peter, on the other hand, is mentioned by name of 120 times.</a:t>
            </a:r>
            <a:r>
              <a:rPr lang="en-US" sz="2400" dirty="0">
                <a:latin typeface="Calibri" panose="020F0502020204030204" pitchFamily="34" charset="0"/>
                <a:cs typeface="Calibri" panose="020F0502020204030204" pitchFamily="34" charset="0"/>
              </a:rPr>
              <a:t>  </a:t>
            </a:r>
            <a:r>
              <a:rPr lang="en-US" sz="2400" dirty="0">
                <a:highlight>
                  <a:srgbClr val="FFFF00"/>
                </a:highlight>
                <a:latin typeface="Calibri" panose="020F0502020204030204" pitchFamily="34" charset="0"/>
                <a:cs typeface="Calibri" panose="020F0502020204030204" pitchFamily="34" charset="0"/>
              </a:rPr>
              <a:t>Peter is not only mentioned more often than the other apostles in the Gospels, he is the leading figure among the twelve in the first half of the Acts of the Apostles.”</a:t>
            </a:r>
          </a:p>
        </p:txBody>
      </p:sp>
    </p:spTree>
    <p:extLst>
      <p:ext uri="{BB962C8B-B14F-4D97-AF65-F5344CB8AC3E}">
        <p14:creationId xmlns:p14="http://schemas.microsoft.com/office/powerpoint/2010/main" val="243096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EDE8-A0D5-0A4D-B34C-372BA4EB16A7}"/>
              </a:ext>
            </a:extLst>
          </p:cNvPr>
          <p:cNvSpPr>
            <a:spLocks noGrp="1"/>
          </p:cNvSpPr>
          <p:nvPr>
            <p:ph type="title"/>
          </p:nvPr>
        </p:nvSpPr>
        <p:spPr>
          <a:xfrm>
            <a:off x="581192" y="702156"/>
            <a:ext cx="11029616" cy="612294"/>
          </a:xfrm>
        </p:spPr>
        <p:txBody>
          <a:bodyPr/>
          <a:lstStyle/>
          <a:p>
            <a:pPr algn="ctr"/>
            <a:r>
              <a:rPr lang="en-US" b="1" dirty="0"/>
              <a:t>Some key stories: </a:t>
            </a:r>
          </a:p>
        </p:txBody>
      </p:sp>
      <p:sp>
        <p:nvSpPr>
          <p:cNvPr id="3" name="Content Placeholder 2">
            <a:extLst>
              <a:ext uri="{FF2B5EF4-FFF2-40B4-BE49-F238E27FC236}">
                <a16:creationId xmlns:a16="http://schemas.microsoft.com/office/drawing/2014/main" id="{476E9633-98DC-AEF6-EB8A-9F034C39BB66}"/>
              </a:ext>
            </a:extLst>
          </p:cNvPr>
          <p:cNvSpPr>
            <a:spLocks noGrp="1"/>
          </p:cNvSpPr>
          <p:nvPr>
            <p:ph idx="1"/>
          </p:nvPr>
        </p:nvSpPr>
        <p:spPr>
          <a:xfrm>
            <a:off x="581192" y="1314450"/>
            <a:ext cx="11029615" cy="4660900"/>
          </a:xfrm>
        </p:spPr>
        <p:txBody>
          <a:bodyPr>
            <a:normAutofit/>
          </a:bodyPr>
          <a:lstStyle/>
          <a:p>
            <a:r>
              <a:rPr lang="en-US" sz="2800" dirty="0">
                <a:latin typeface="Calibri" panose="020F0502020204030204" pitchFamily="34" charset="0"/>
                <a:cs typeface="Calibri" panose="020F0502020204030204" pitchFamily="34" charset="0"/>
              </a:rPr>
              <a:t>Mark 1:16-20 (call of disciples); </a:t>
            </a:r>
            <a:r>
              <a:rPr lang="en-US" sz="2800" b="1" dirty="0">
                <a:latin typeface="Calibri" panose="020F0502020204030204" pitchFamily="34" charset="0"/>
                <a:cs typeface="Calibri" panose="020F0502020204030204" pitchFamily="34" charset="0"/>
              </a:rPr>
              <a:t>8:27-38 (declaration that Jesus was the Messiah); </a:t>
            </a:r>
            <a:r>
              <a:rPr lang="en-US" sz="2800" dirty="0">
                <a:latin typeface="Calibri" panose="020F0502020204030204" pitchFamily="34" charset="0"/>
                <a:cs typeface="Calibri" panose="020F0502020204030204" pitchFamily="34" charset="0"/>
              </a:rPr>
              <a:t>9:2-8 (Transfiguration)</a:t>
            </a:r>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Matt. 14:22-23 (walking on water with Jesus); 26:31-35 (Peter’s denial foretold), 69-75 (Peter’s denial of Jesus)</a:t>
            </a:r>
          </a:p>
          <a:p>
            <a:r>
              <a:rPr lang="en-US" sz="2800" dirty="0">
                <a:latin typeface="Calibri" panose="020F0502020204030204" pitchFamily="34" charset="0"/>
                <a:cs typeface="Calibri" panose="020F0502020204030204" pitchFamily="34" charset="0"/>
              </a:rPr>
              <a:t>John 20:1-10 (race to the tomb); </a:t>
            </a:r>
            <a:r>
              <a:rPr lang="en-US" sz="2800" b="1" dirty="0">
                <a:latin typeface="Calibri" panose="020F0502020204030204" pitchFamily="34" charset="0"/>
                <a:cs typeface="Calibri" panose="020F0502020204030204" pitchFamily="34" charset="0"/>
              </a:rPr>
              <a:t>21:15-19 (“Feed my sheep” conversation with risen Christ.)</a:t>
            </a:r>
          </a:p>
          <a:p>
            <a:r>
              <a:rPr lang="en-US" sz="2800" dirty="0">
                <a:latin typeface="Calibri" panose="020F0502020204030204" pitchFamily="34" charset="0"/>
                <a:cs typeface="Calibri" panose="020F0502020204030204" pitchFamily="34" charset="0"/>
              </a:rPr>
              <a:t>Acts 2:1-4 (Pentecost sermon); </a:t>
            </a:r>
            <a:r>
              <a:rPr lang="en-US" sz="2800" b="1" dirty="0">
                <a:latin typeface="Calibri" panose="020F0502020204030204" pitchFamily="34" charset="0"/>
                <a:cs typeface="Calibri" panose="020F0502020204030204" pitchFamily="34" charset="0"/>
              </a:rPr>
              <a:t>Acts 10 (dream of unclean food)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875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98CC-A0B2-9309-9564-DB3D8E01797D}"/>
              </a:ext>
            </a:extLst>
          </p:cNvPr>
          <p:cNvSpPr>
            <a:spLocks noGrp="1"/>
          </p:cNvSpPr>
          <p:nvPr>
            <p:ph type="title"/>
          </p:nvPr>
        </p:nvSpPr>
        <p:spPr>
          <a:xfrm>
            <a:off x="767857" y="933450"/>
            <a:ext cx="3031852" cy="542925"/>
          </a:xfrm>
        </p:spPr>
        <p:txBody>
          <a:bodyPr/>
          <a:lstStyle/>
          <a:p>
            <a:pPr algn="ctr"/>
            <a:r>
              <a:rPr lang="en-US" b="1" dirty="0"/>
              <a:t>Tradition</a:t>
            </a:r>
          </a:p>
        </p:txBody>
      </p:sp>
      <p:sp>
        <p:nvSpPr>
          <p:cNvPr id="3" name="Content Placeholder 2">
            <a:extLst>
              <a:ext uri="{FF2B5EF4-FFF2-40B4-BE49-F238E27FC236}">
                <a16:creationId xmlns:a16="http://schemas.microsoft.com/office/drawing/2014/main" id="{41A6F7F9-5CD5-EBD8-0A17-9F689E739186}"/>
              </a:ext>
            </a:extLst>
          </p:cNvPr>
          <p:cNvSpPr>
            <a:spLocks noGrp="1"/>
          </p:cNvSpPr>
          <p:nvPr>
            <p:ph idx="1"/>
          </p:nvPr>
        </p:nvSpPr>
        <p:spPr>
          <a:xfrm>
            <a:off x="4900928" y="676275"/>
            <a:ext cx="6650991" cy="5943600"/>
          </a:xfrm>
        </p:spPr>
        <p:txBody>
          <a:bodyPr>
            <a:noAutofit/>
          </a:bodyPr>
          <a:lstStyle/>
          <a:p>
            <a:r>
              <a:rPr lang="en-US" dirty="0">
                <a:latin typeface="Calibri" panose="020F0502020204030204" pitchFamily="34" charset="0"/>
                <a:cs typeface="Calibri" panose="020F0502020204030204" pitchFamily="34" charset="0"/>
              </a:rPr>
              <a:t>Tradition holds that Peter was caught in the wave of persecution in Rome that followed Emperor Nero’s blaming Christians for the fires in Rome for which he was responsible. Many Christians were arrested and/or killed during this time. Scholars place Peter’s incarceration and death as October 64 C.E. According to the oldest traditions, Peter was taken to Caligula’s Circus, a large track where chariot races were held. There he was crucified. According to a non-canonical text, </a:t>
            </a:r>
            <a:r>
              <a:rPr lang="en-US" i="1" dirty="0">
                <a:latin typeface="Calibri" panose="020F0502020204030204" pitchFamily="34" charset="0"/>
                <a:cs typeface="Calibri" panose="020F0502020204030204" pitchFamily="34" charset="0"/>
              </a:rPr>
              <a:t>The Acts of Peter</a:t>
            </a:r>
            <a:r>
              <a:rPr lang="en-US" dirty="0">
                <a:latin typeface="Calibri" panose="020F0502020204030204" pitchFamily="34" charset="0"/>
                <a:cs typeface="Calibri" panose="020F0502020204030204" pitchFamily="34" charset="0"/>
              </a:rPr>
              <a:t>, Peter begged those who were preparing him for his death to crucify him upside- down to distinguish his earthly self from Christ’s heavenly self. His bones were buried near there. In the 1940s a set of bones wrapped in purple cloth in a white marble box were discovered  buried deep under St. Peter’s Basilica, which was built on the spot where he was supposedly buried. </a:t>
            </a:r>
          </a:p>
        </p:txBody>
      </p:sp>
      <p:sp>
        <p:nvSpPr>
          <p:cNvPr id="4" name="Text Placeholder 3">
            <a:extLst>
              <a:ext uri="{FF2B5EF4-FFF2-40B4-BE49-F238E27FC236}">
                <a16:creationId xmlns:a16="http://schemas.microsoft.com/office/drawing/2014/main" id="{29FCB03F-35BC-757D-47BC-DC5EEFC87D82}"/>
              </a:ext>
            </a:extLst>
          </p:cNvPr>
          <p:cNvSpPr>
            <a:spLocks noGrp="1"/>
          </p:cNvSpPr>
          <p:nvPr>
            <p:ph type="body" sz="half" idx="2"/>
          </p:nvPr>
        </p:nvSpPr>
        <p:spPr/>
        <p:txBody>
          <a:bodyPr/>
          <a:lstStyle/>
          <a:p>
            <a:endParaRPr lang="en-US" dirty="0"/>
          </a:p>
        </p:txBody>
      </p:sp>
      <p:pic>
        <p:nvPicPr>
          <p:cNvPr id="6" name="Picture 5" descr="A picture containing text, box, container, altar">
            <a:extLst>
              <a:ext uri="{FF2B5EF4-FFF2-40B4-BE49-F238E27FC236}">
                <a16:creationId xmlns:a16="http://schemas.microsoft.com/office/drawing/2014/main" id="{C561AC90-6C65-2469-1842-6FE03AF69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1" y="1724025"/>
            <a:ext cx="4008119" cy="4467225"/>
          </a:xfrm>
          <a:prstGeom prst="rect">
            <a:avLst/>
          </a:prstGeom>
        </p:spPr>
      </p:pic>
    </p:spTree>
    <p:extLst>
      <p:ext uri="{BB962C8B-B14F-4D97-AF65-F5344CB8AC3E}">
        <p14:creationId xmlns:p14="http://schemas.microsoft.com/office/powerpoint/2010/main" val="93227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C35067-4BA5-3353-FF65-8B736548C946}"/>
              </a:ext>
            </a:extLst>
          </p:cNvPr>
          <p:cNvSpPr txBox="1"/>
          <p:nvPr/>
        </p:nvSpPr>
        <p:spPr>
          <a:xfrm>
            <a:off x="438539" y="914400"/>
            <a:ext cx="11457991" cy="4832092"/>
          </a:xfrm>
          <a:prstGeom prst="rect">
            <a:avLst/>
          </a:prstGeom>
          <a:noFill/>
        </p:spPr>
        <p:txBody>
          <a:bodyPr wrap="square" rtlCol="0">
            <a:sp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What do you think were Peter’s strongest qualities?</a:t>
            </a:r>
          </a:p>
          <a:p>
            <a:endParaRPr lang="en-US" sz="4400" dirty="0">
              <a:latin typeface="Calibri" panose="020F0502020204030204" pitchFamily="34" charset="0"/>
              <a:ea typeface="Calibri" panose="020F0502020204030204" pitchFamily="34" charset="0"/>
              <a:cs typeface="Calibri" panose="020F0502020204030204" pitchFamily="34" charset="0"/>
            </a:endParaRPr>
          </a:p>
          <a:p>
            <a:r>
              <a:rPr lang="en-US" sz="4400" dirty="0">
                <a:latin typeface="Calibri" panose="020F0502020204030204" pitchFamily="34" charset="0"/>
                <a:ea typeface="Calibri" panose="020F0502020204030204" pitchFamily="34" charset="0"/>
                <a:cs typeface="Calibri" panose="020F0502020204030204" pitchFamily="34" charset="0"/>
              </a:rPr>
              <a:t>What were his “growing edges”?</a:t>
            </a:r>
          </a:p>
          <a:p>
            <a:endParaRPr lang="en-US" sz="4400" dirty="0">
              <a:latin typeface="Calibri" panose="020F0502020204030204" pitchFamily="34" charset="0"/>
              <a:ea typeface="Calibri" panose="020F0502020204030204" pitchFamily="34" charset="0"/>
              <a:cs typeface="Calibri" panose="020F0502020204030204" pitchFamily="34" charset="0"/>
            </a:endParaRPr>
          </a:p>
          <a:p>
            <a:r>
              <a:rPr lang="en-US" sz="4400" dirty="0">
                <a:latin typeface="Calibri" panose="020F0502020204030204" pitchFamily="34" charset="0"/>
                <a:ea typeface="Calibri" panose="020F0502020204030204" pitchFamily="34" charset="0"/>
                <a:cs typeface="Calibri" panose="020F0502020204030204" pitchFamily="34" charset="0"/>
              </a:rPr>
              <a:t>Is Peter a model of faithful discipleship for us- why or why not?</a:t>
            </a:r>
          </a:p>
        </p:txBody>
      </p:sp>
    </p:spTree>
    <p:extLst>
      <p:ext uri="{BB962C8B-B14F-4D97-AF65-F5344CB8AC3E}">
        <p14:creationId xmlns:p14="http://schemas.microsoft.com/office/powerpoint/2010/main" val="190838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E822-8859-7AA9-9771-9B23725B3065}"/>
              </a:ext>
            </a:extLst>
          </p:cNvPr>
          <p:cNvSpPr>
            <a:spLocks noGrp="1"/>
          </p:cNvSpPr>
          <p:nvPr>
            <p:ph type="title"/>
          </p:nvPr>
        </p:nvSpPr>
        <p:spPr/>
        <p:txBody>
          <a:bodyPr>
            <a:normAutofit/>
          </a:bodyPr>
          <a:lstStyle/>
          <a:p>
            <a:pPr algn="ctr"/>
            <a:r>
              <a:rPr lang="en-US" sz="3600" b="1" dirty="0"/>
              <a:t>Strengths/ Gifts/ Weaknesses and growing edges</a:t>
            </a:r>
          </a:p>
        </p:txBody>
      </p:sp>
      <p:sp>
        <p:nvSpPr>
          <p:cNvPr id="3" name="Content Placeholder 2">
            <a:extLst>
              <a:ext uri="{FF2B5EF4-FFF2-40B4-BE49-F238E27FC236}">
                <a16:creationId xmlns:a16="http://schemas.microsoft.com/office/drawing/2014/main" id="{9DBB1B38-408F-84AE-FEF7-91FE982425B9}"/>
              </a:ext>
            </a:extLst>
          </p:cNvPr>
          <p:cNvSpPr>
            <a:spLocks noGrp="1"/>
          </p:cNvSpPr>
          <p:nvPr>
            <p:ph idx="1"/>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Deeply dedicated, insightful, courageous, good leader, open to the work of the Spirit, ultimately humble and self-sacrificing</a:t>
            </a:r>
          </a:p>
          <a:p>
            <a:r>
              <a:rPr lang="en-US" sz="3200" dirty="0">
                <a:latin typeface="Calibri" panose="020F0502020204030204" pitchFamily="34" charset="0"/>
                <a:ea typeface="Calibri" panose="020F0502020204030204" pitchFamily="34" charset="0"/>
                <a:cs typeface="Calibri" panose="020F0502020204030204" pitchFamily="34" charset="0"/>
              </a:rPr>
              <a:t>Foot-shaped mouth, lack of faith under pressure, arrogance</a:t>
            </a:r>
          </a:p>
        </p:txBody>
      </p:sp>
    </p:spTree>
    <p:extLst>
      <p:ext uri="{BB962C8B-B14F-4D97-AF65-F5344CB8AC3E}">
        <p14:creationId xmlns:p14="http://schemas.microsoft.com/office/powerpoint/2010/main" val="350137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4773F6D-B4A0-FB31-2863-05A1C4FDF8E3}"/>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dirty="0">
                <a:solidFill>
                  <a:schemeClr val="tx1"/>
                </a:solidFill>
              </a:rPr>
              <a:t>James and John Zebedee (Sons of </a:t>
            </a:r>
            <a:r>
              <a:rPr lang="en-US" sz="3600" dirty="0" err="1">
                <a:solidFill>
                  <a:schemeClr val="tx1"/>
                </a:solidFill>
              </a:rPr>
              <a:t>Boangernes</a:t>
            </a:r>
            <a:r>
              <a:rPr lang="en-US" sz="3600" dirty="0">
                <a:solidFill>
                  <a:schemeClr val="tx1"/>
                </a:solidFill>
              </a:rPr>
              <a:t>)</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6" descr="Two men standing next to each other&#10;&#10;Description automatically generated with medium confidence">
            <a:extLst>
              <a:ext uri="{FF2B5EF4-FFF2-40B4-BE49-F238E27FC236}">
                <a16:creationId xmlns:a16="http://schemas.microsoft.com/office/drawing/2014/main" id="{66B3F13D-435C-0F8D-341C-E04C598BC0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6388" y="299084"/>
            <a:ext cx="6481188" cy="6481188"/>
          </a:xfrm>
        </p:spPr>
      </p:pic>
    </p:spTree>
    <p:extLst>
      <p:ext uri="{BB962C8B-B14F-4D97-AF65-F5344CB8AC3E}">
        <p14:creationId xmlns:p14="http://schemas.microsoft.com/office/powerpoint/2010/main" val="138059593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9868-2839-2DE6-D42E-F6BD71AB1C6E}"/>
              </a:ext>
            </a:extLst>
          </p:cNvPr>
          <p:cNvSpPr>
            <a:spLocks noGrp="1"/>
          </p:cNvSpPr>
          <p:nvPr>
            <p:ph type="title"/>
          </p:nvPr>
        </p:nvSpPr>
        <p:spPr>
          <a:xfrm>
            <a:off x="581192" y="702156"/>
            <a:ext cx="11029616" cy="612294"/>
          </a:xfrm>
        </p:spPr>
        <p:txBody>
          <a:bodyPr>
            <a:normAutofit fontScale="90000"/>
          </a:bodyPr>
          <a:lstStyle/>
          <a:p>
            <a:pPr algn="ctr"/>
            <a:r>
              <a:rPr lang="en-US" sz="4000" dirty="0"/>
              <a:t>Scripture lessons</a:t>
            </a:r>
          </a:p>
        </p:txBody>
      </p:sp>
      <p:sp>
        <p:nvSpPr>
          <p:cNvPr id="3" name="Content Placeholder 2">
            <a:extLst>
              <a:ext uri="{FF2B5EF4-FFF2-40B4-BE49-F238E27FC236}">
                <a16:creationId xmlns:a16="http://schemas.microsoft.com/office/drawing/2014/main" id="{C85044D3-A486-E4C4-AE8E-5BBB1F37104B}"/>
              </a:ext>
            </a:extLst>
          </p:cNvPr>
          <p:cNvSpPr>
            <a:spLocks noGrp="1"/>
          </p:cNvSpPr>
          <p:nvPr>
            <p:ph idx="1"/>
          </p:nvPr>
        </p:nvSpPr>
        <p:spPr>
          <a:xfrm>
            <a:off x="581192" y="1428750"/>
            <a:ext cx="11029615" cy="4857750"/>
          </a:xfrm>
        </p:spPr>
        <p:txBody>
          <a:bodyPr>
            <a:noAutofit/>
          </a:bodyPr>
          <a:lstStyle/>
          <a:p>
            <a:r>
              <a:rPr lang="en-US" sz="2800" dirty="0">
                <a:latin typeface="Calibri" panose="020F0502020204030204" pitchFamily="34" charset="0"/>
                <a:cs typeface="Calibri" panose="020F0502020204030204" pitchFamily="34" charset="0"/>
              </a:rPr>
              <a:t>John 1:35-49 James and John were among the first disciples to be called. They worked for their father’s fishing business in Galilee.</a:t>
            </a:r>
          </a:p>
          <a:p>
            <a:r>
              <a:rPr lang="en-US" sz="2800" b="1" dirty="0">
                <a:latin typeface="Calibri" panose="020F0502020204030204" pitchFamily="34" charset="0"/>
                <a:cs typeface="Calibri" panose="020F0502020204030204" pitchFamily="34" charset="0"/>
              </a:rPr>
              <a:t>Luke 9:51-56 (reaction to Samaritan village)</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Mark 10:35-40 (request for best seats); </a:t>
            </a:r>
          </a:p>
          <a:p>
            <a:r>
              <a:rPr lang="en-US" sz="2800" b="1" dirty="0">
                <a:latin typeface="Calibri" panose="020F0502020204030204" pitchFamily="34" charset="0"/>
                <a:cs typeface="Calibri" panose="020F0502020204030204" pitchFamily="34" charset="0"/>
              </a:rPr>
              <a:t>John 19:25-27 (foot of the cross); John 20:1-10 (race to the tomb)</a:t>
            </a:r>
          </a:p>
          <a:p>
            <a:r>
              <a:rPr lang="en-US" sz="2800" b="1" dirty="0">
                <a:latin typeface="Calibri" panose="020F0502020204030204" pitchFamily="34" charset="0"/>
                <a:cs typeface="Calibri" panose="020F0502020204030204" pitchFamily="34" charset="0"/>
              </a:rPr>
              <a:t>Acts 12: 1-2 (Martyrdom of James) </a:t>
            </a:r>
          </a:p>
          <a:p>
            <a:r>
              <a:rPr lang="en-US" sz="2800" dirty="0">
                <a:latin typeface="Calibri" panose="020F0502020204030204" pitchFamily="34" charset="0"/>
                <a:cs typeface="Calibri" panose="020F0502020204030204" pitchFamily="34" charset="0"/>
              </a:rPr>
              <a:t>John and James, along with Peter got to see things the others did not: the healing of Jairus’ daughter and the Transfiguration.</a:t>
            </a:r>
          </a:p>
        </p:txBody>
      </p:sp>
    </p:spTree>
    <p:extLst>
      <p:ext uri="{BB962C8B-B14F-4D97-AF65-F5344CB8AC3E}">
        <p14:creationId xmlns:p14="http://schemas.microsoft.com/office/powerpoint/2010/main" val="76933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91A5-340A-58FF-91DE-037BB36902C5}"/>
              </a:ext>
            </a:extLst>
          </p:cNvPr>
          <p:cNvSpPr>
            <a:spLocks noGrp="1"/>
          </p:cNvSpPr>
          <p:nvPr>
            <p:ph type="title"/>
          </p:nvPr>
        </p:nvSpPr>
        <p:spPr>
          <a:xfrm>
            <a:off x="581192" y="352425"/>
            <a:ext cx="11029616" cy="590550"/>
          </a:xfrm>
        </p:spPr>
        <p:txBody>
          <a:bodyPr/>
          <a:lstStyle/>
          <a:p>
            <a:pPr algn="ctr"/>
            <a:r>
              <a:rPr lang="en-US" b="1" dirty="0"/>
              <a:t>Tradition</a:t>
            </a:r>
          </a:p>
        </p:txBody>
      </p:sp>
      <p:sp>
        <p:nvSpPr>
          <p:cNvPr id="3" name="Content Placeholder 2">
            <a:extLst>
              <a:ext uri="{FF2B5EF4-FFF2-40B4-BE49-F238E27FC236}">
                <a16:creationId xmlns:a16="http://schemas.microsoft.com/office/drawing/2014/main" id="{C1752B94-97A2-91A2-0E48-DAE2040671BF}"/>
              </a:ext>
            </a:extLst>
          </p:cNvPr>
          <p:cNvSpPr>
            <a:spLocks noGrp="1"/>
          </p:cNvSpPr>
          <p:nvPr>
            <p:ph idx="1"/>
          </p:nvPr>
        </p:nvSpPr>
        <p:spPr>
          <a:xfrm>
            <a:off x="142876" y="1790700"/>
            <a:ext cx="11467932" cy="4000500"/>
          </a:xfrm>
        </p:spPr>
        <p:txBody>
          <a:bodyPr>
            <a:noAutofit/>
          </a:bodyPr>
          <a:lstStyle/>
          <a:p>
            <a:r>
              <a:rPr lang="en-US" sz="2400" dirty="0">
                <a:latin typeface="Calibri" panose="020F0502020204030204" pitchFamily="34" charset="0"/>
                <a:cs typeface="Calibri" panose="020F0502020204030204" pitchFamily="34" charset="0"/>
              </a:rPr>
              <a:t>Jesus called James and John “sons of Boanerges.” That word is not recognized by scholars today. Some say it contains the root words for “thunder” and have called them “sons of Thunder.” Others say the word is closer to “raging.” When Mark says they were called this, he does not explain why. Maybe they had loud or forceful personalities. Maybe this is an inside joke we no longer get.</a:t>
            </a:r>
          </a:p>
          <a:p>
            <a:r>
              <a:rPr lang="en-US" sz="2400" dirty="0">
                <a:latin typeface="Calibri" panose="020F0502020204030204" pitchFamily="34" charset="0"/>
                <a:cs typeface="Calibri" panose="020F0502020204030204" pitchFamily="34" charset="0"/>
              </a:rPr>
              <a:t>History records that James was the first of the Twelve to be martyred, killed by Herod Agrippa’s sword in 44 C.E.. Legend says that James’ body ended up in Santiago, Spain after floating miraculously in an unguided boat through the Mediterranean, around the Iberian Peninsula to the coast of Galicia. The remains were purportedly buried there, and then rediscovered 600+ years later when shepherds were given a vision of stars gathered over a field. </a:t>
            </a:r>
            <a:r>
              <a:rPr lang="en-US" sz="2400" dirty="0" err="1">
                <a:latin typeface="Calibri" panose="020F0502020204030204" pitchFamily="34" charset="0"/>
                <a:cs typeface="Calibri" panose="020F0502020204030204" pitchFamily="34" charset="0"/>
              </a:rPr>
              <a:t>Compostella</a:t>
            </a:r>
            <a:r>
              <a:rPr lang="en-US" sz="2400" dirty="0">
                <a:latin typeface="Calibri" panose="020F0502020204030204" pitchFamily="34" charset="0"/>
                <a:cs typeface="Calibri" panose="020F0502020204030204" pitchFamily="34" charset="0"/>
              </a:rPr>
              <a:t> means “field of stars.” The area was exhumed, and a cathedral built to house the remains. This marks the end of the pilgrimage trail across Spain called the Camino Way.</a:t>
            </a:r>
          </a:p>
        </p:txBody>
      </p:sp>
    </p:spTree>
    <p:extLst>
      <p:ext uri="{BB962C8B-B14F-4D97-AF65-F5344CB8AC3E}">
        <p14:creationId xmlns:p14="http://schemas.microsoft.com/office/powerpoint/2010/main" val="13779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24" name="Rectangle 23">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5E9D400-8DB7-59E6-5B78-92A485D5233D}"/>
              </a:ext>
            </a:extLst>
          </p:cNvPr>
          <p:cNvSpPr>
            <a:spLocks noGrp="1"/>
          </p:cNvSpPr>
          <p:nvPr>
            <p:ph type="title"/>
          </p:nvPr>
        </p:nvSpPr>
        <p:spPr>
          <a:xfrm>
            <a:off x="581192" y="1009398"/>
            <a:ext cx="6823988" cy="3453419"/>
          </a:xfrm>
        </p:spPr>
        <p:txBody>
          <a:bodyPr vert="horz" lIns="91440" tIns="45720" rIns="91440" bIns="45720" rtlCol="0" anchor="b">
            <a:normAutofit/>
          </a:bodyPr>
          <a:lstStyle/>
          <a:p>
            <a:pPr algn="ctr"/>
            <a:r>
              <a:rPr lang="en-US" sz="6000" dirty="0">
                <a:solidFill>
                  <a:schemeClr val="tx1"/>
                </a:solidFill>
              </a:rPr>
              <a:t>John 1 and the unnamed disciple</a:t>
            </a:r>
          </a:p>
        </p:txBody>
      </p:sp>
      <p:sp>
        <p:nvSpPr>
          <p:cNvPr id="26" name="Rectangle 25">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Content Placeholder 8" descr="A picture containing text, person, outdoor, standing&#10;&#10;Description automatically generated">
            <a:extLst>
              <a:ext uri="{FF2B5EF4-FFF2-40B4-BE49-F238E27FC236}">
                <a16:creationId xmlns:a16="http://schemas.microsoft.com/office/drawing/2014/main" id="{15AC5F85-51E3-4AE9-A4B1-29DCFE4CB5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873" r="6917" b="2"/>
          <a:stretch/>
        </p:blipFill>
        <p:spPr>
          <a:xfrm>
            <a:off x="8140428" y="10"/>
            <a:ext cx="4051572" cy="6857990"/>
          </a:xfrm>
          <a:prstGeom prst="rect">
            <a:avLst/>
          </a:prstGeom>
        </p:spPr>
      </p:pic>
    </p:spTree>
    <p:extLst>
      <p:ext uri="{BB962C8B-B14F-4D97-AF65-F5344CB8AC3E}">
        <p14:creationId xmlns:p14="http://schemas.microsoft.com/office/powerpoint/2010/main" val="38736399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10B-9E5E-A742-9EB6-3240B3FDFDB0}"/>
              </a:ext>
            </a:extLst>
          </p:cNvPr>
          <p:cNvSpPr>
            <a:spLocks noGrp="1"/>
          </p:cNvSpPr>
          <p:nvPr>
            <p:ph type="title"/>
          </p:nvPr>
        </p:nvSpPr>
        <p:spPr>
          <a:xfrm>
            <a:off x="581192" y="476251"/>
            <a:ext cx="11029616" cy="142874"/>
          </a:xfrm>
        </p:spPr>
        <p:txBody>
          <a:bodyPr>
            <a:normAutofit fontScale="90000"/>
          </a:bodyPr>
          <a:lstStyle/>
          <a:p>
            <a:pPr algn="ctr"/>
            <a:endParaRPr lang="en-US" b="1" dirty="0"/>
          </a:p>
        </p:txBody>
      </p:sp>
      <p:sp>
        <p:nvSpPr>
          <p:cNvPr id="3" name="Content Placeholder 2">
            <a:extLst>
              <a:ext uri="{FF2B5EF4-FFF2-40B4-BE49-F238E27FC236}">
                <a16:creationId xmlns:a16="http://schemas.microsoft.com/office/drawing/2014/main" id="{B82F08CF-0924-DB06-9486-4EC87E52EA91}"/>
              </a:ext>
            </a:extLst>
          </p:cNvPr>
          <p:cNvSpPr>
            <a:spLocks noGrp="1"/>
          </p:cNvSpPr>
          <p:nvPr>
            <p:ph idx="1"/>
          </p:nvPr>
        </p:nvSpPr>
        <p:spPr>
          <a:xfrm>
            <a:off x="85725" y="1028701"/>
            <a:ext cx="11925299" cy="5829299"/>
          </a:xfrm>
        </p:spPr>
        <p:txBody>
          <a:bodyPr>
            <a:normAutofit/>
          </a:bodyPr>
          <a:lstStyle/>
          <a:p>
            <a:r>
              <a:rPr lang="en-US" sz="2200" dirty="0">
                <a:latin typeface="Calibri" panose="020F0502020204030204" pitchFamily="34" charset="0"/>
                <a:cs typeface="Calibri" panose="020F0502020204030204" pitchFamily="34" charset="0"/>
              </a:rPr>
              <a:t>Many Christians throughout the ages have assumed that John was the “one whom Jesus loved” who wrote the </a:t>
            </a:r>
            <a:r>
              <a:rPr lang="en-US" sz="2200" i="1" dirty="0">
                <a:latin typeface="Calibri" panose="020F0502020204030204" pitchFamily="34" charset="0"/>
                <a:cs typeface="Calibri" panose="020F0502020204030204" pitchFamily="34" charset="0"/>
              </a:rPr>
              <a:t>Gospel of John </a:t>
            </a:r>
            <a:r>
              <a:rPr lang="en-US" sz="2200" dirty="0">
                <a:latin typeface="Calibri" panose="020F0502020204030204" pitchFamily="34" charset="0"/>
                <a:cs typeface="Calibri" panose="020F0502020204030204" pitchFamily="34" charset="0"/>
              </a:rPr>
              <a:t>and the 3 letters of John. Popular legend says he lived with Jesus’ mother Mary in Ephesus for a while, and that he is the only one of the Twelve who died of old age rather than martyrdom (in 98 C.E.).  But other legends abound. One says he was killed by some fellow Jews, another that he was killed by being thrown into boiling oil, and a third that he did not die, but ascended into heaven like Elijah. Some legends associate him with “John of Patmos” who wrote the </a:t>
            </a:r>
            <a:r>
              <a:rPr lang="en-US" sz="2200" i="1" dirty="0">
                <a:latin typeface="Calibri" panose="020F0502020204030204" pitchFamily="34" charset="0"/>
                <a:cs typeface="Calibri" panose="020F0502020204030204" pitchFamily="34" charset="0"/>
              </a:rPr>
              <a:t>Book of Revelation </a:t>
            </a:r>
            <a:r>
              <a:rPr lang="en-US" sz="2200" dirty="0">
                <a:latin typeface="Calibri" panose="020F0502020204030204" pitchFamily="34" charset="0"/>
                <a:cs typeface="Calibri" panose="020F0502020204030204" pitchFamily="34" charset="0"/>
              </a:rPr>
              <a:t>while exiled there, although scholars now believe that was a different author.</a:t>
            </a:r>
          </a:p>
          <a:p>
            <a:r>
              <a:rPr lang="en-US" sz="2200" dirty="0">
                <a:latin typeface="Calibri" panose="020F0502020204030204" pitchFamily="34" charset="0"/>
                <a:cs typeface="Calibri" panose="020F0502020204030204" pitchFamily="34" charset="0"/>
              </a:rPr>
              <a:t>Some people claim that James and John were Jesus’ cousins, sons of Salome, Mary’s sister. The Bible does not say either that they were cousins or that Mary had a sister named Salome, however. If this were true,  it is possible and would explain why Jesus favored them. Although there are some inconsistences between the gospels, tradition says John was the younger of the two brothers.</a:t>
            </a:r>
          </a:p>
          <a:p>
            <a:r>
              <a:rPr lang="en-US" sz="2200" dirty="0">
                <a:latin typeface="Calibri" panose="020F0502020204030204" pitchFamily="34" charset="0"/>
                <a:cs typeface="Calibri" panose="020F0502020204030204" pitchFamily="34" charset="0"/>
              </a:rPr>
              <a:t>Both James and John, along with Peter are described as “acknowledged pillars” of the Church in </a:t>
            </a:r>
            <a:r>
              <a:rPr lang="en-US" sz="2200" i="1" dirty="0">
                <a:latin typeface="Calibri" panose="020F0502020204030204" pitchFamily="34" charset="0"/>
                <a:cs typeface="Calibri" panose="020F0502020204030204" pitchFamily="34" charset="0"/>
              </a:rPr>
              <a:t>Galatians </a:t>
            </a:r>
            <a:r>
              <a:rPr lang="en-US" sz="2200" dirty="0">
                <a:latin typeface="Calibri" panose="020F0502020204030204" pitchFamily="34" charset="0"/>
                <a:cs typeface="Calibri" panose="020F0502020204030204" pitchFamily="34" charset="0"/>
              </a:rPr>
              <a:t>2:9. </a:t>
            </a:r>
          </a:p>
          <a:p>
            <a:endParaRPr lang="en-US" sz="2200" dirty="0"/>
          </a:p>
        </p:txBody>
      </p:sp>
    </p:spTree>
    <p:extLst>
      <p:ext uri="{BB962C8B-B14F-4D97-AF65-F5344CB8AC3E}">
        <p14:creationId xmlns:p14="http://schemas.microsoft.com/office/powerpoint/2010/main" val="2425238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8C2A-B91D-407F-E228-749557D43D63}"/>
              </a:ext>
            </a:extLst>
          </p:cNvPr>
          <p:cNvSpPr>
            <a:spLocks noGrp="1"/>
          </p:cNvSpPr>
          <p:nvPr>
            <p:ph type="title"/>
          </p:nvPr>
        </p:nvSpPr>
        <p:spPr>
          <a:xfrm>
            <a:off x="581192" y="702156"/>
            <a:ext cx="11029616" cy="640869"/>
          </a:xfrm>
        </p:spPr>
        <p:txBody>
          <a:bodyPr/>
          <a:lstStyle/>
          <a:p>
            <a:pPr algn="ctr"/>
            <a:r>
              <a:rPr lang="en-US" b="1" dirty="0"/>
              <a:t>Strengths/ Gifts/ Weaknesses and growing edges</a:t>
            </a:r>
          </a:p>
        </p:txBody>
      </p:sp>
      <p:sp>
        <p:nvSpPr>
          <p:cNvPr id="3" name="Content Placeholder 2">
            <a:extLst>
              <a:ext uri="{FF2B5EF4-FFF2-40B4-BE49-F238E27FC236}">
                <a16:creationId xmlns:a16="http://schemas.microsoft.com/office/drawing/2014/main" id="{1BDC4BAF-DDE6-277B-913F-F4F8B461E4F8}"/>
              </a:ext>
            </a:extLst>
          </p:cNvPr>
          <p:cNvSpPr>
            <a:spLocks noGrp="1"/>
          </p:cNvSpPr>
          <p:nvPr>
            <p:ph idx="1"/>
          </p:nvPr>
        </p:nvSpPr>
        <p:spPr/>
        <p:txBody>
          <a:bodyPr>
            <a:normAutofit/>
          </a:bodyPr>
          <a:lstStyle/>
          <a:p>
            <a:r>
              <a:rPr lang="en-US" sz="3600" dirty="0">
                <a:latin typeface="Calibri" panose="020F0502020204030204" pitchFamily="34" charset="0"/>
                <a:cs typeface="Calibri" panose="020F0502020204030204" pitchFamily="34" charset="0"/>
              </a:rPr>
              <a:t>Strengths:  Courageous, dedicated, resourceful, very faithful post-Resurrection</a:t>
            </a:r>
          </a:p>
          <a:p>
            <a:r>
              <a:rPr lang="en-US" sz="3600" dirty="0">
                <a:latin typeface="Calibri" panose="020F0502020204030204" pitchFamily="34" charset="0"/>
                <a:cs typeface="Calibri" panose="020F0502020204030204" pitchFamily="34" charset="0"/>
              </a:rPr>
              <a:t>Growing edges: Ambitious to a fault, self-aggrandizing, short-tempered with non-believers</a:t>
            </a:r>
          </a:p>
        </p:txBody>
      </p:sp>
    </p:spTree>
    <p:extLst>
      <p:ext uri="{BB962C8B-B14F-4D97-AF65-F5344CB8AC3E}">
        <p14:creationId xmlns:p14="http://schemas.microsoft.com/office/powerpoint/2010/main" val="202637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erson with long hair&#10;&#10;Description automatically generated with low confidence">
            <a:extLst>
              <a:ext uri="{FF2B5EF4-FFF2-40B4-BE49-F238E27FC236}">
                <a16:creationId xmlns:a16="http://schemas.microsoft.com/office/drawing/2014/main" id="{3885BF65-1A4E-4F99-F118-B98E590EDB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7018" r="2266" b="-2"/>
          <a:stretch/>
        </p:blipFill>
        <p:spPr>
          <a:xfrm>
            <a:off x="1" y="10"/>
            <a:ext cx="4637078" cy="6857530"/>
          </a:xfrm>
          <a:prstGeom prst="rect">
            <a:avLst/>
          </a:prstGeom>
        </p:spPr>
      </p:pic>
      <p:pic>
        <p:nvPicPr>
          <p:cNvPr id="7" name="Picture 6" descr="A person wearing a red head scarf&#10;&#10;Description automatically generated with medium confidence">
            <a:extLst>
              <a:ext uri="{FF2B5EF4-FFF2-40B4-BE49-F238E27FC236}">
                <a16:creationId xmlns:a16="http://schemas.microsoft.com/office/drawing/2014/main" id="{61A6FEDE-9905-FF21-3C1B-0BF05E8D81FA}"/>
              </a:ext>
            </a:extLst>
          </p:cNvPr>
          <p:cNvPicPr>
            <a:picLocks noChangeAspect="1"/>
          </p:cNvPicPr>
          <p:nvPr/>
        </p:nvPicPr>
        <p:blipFill rotWithShape="1">
          <a:blip r:embed="rId3">
            <a:extLst>
              <a:ext uri="{28A0092B-C50C-407E-A947-70E740481C1C}">
                <a14:useLocalDpi xmlns:a14="http://schemas.microsoft.com/office/drawing/2010/main" val="0"/>
              </a:ext>
            </a:extLst>
          </a:blip>
          <a:srcRect t="17388" b="7389"/>
          <a:stretch/>
        </p:blipFill>
        <p:spPr>
          <a:xfrm>
            <a:off x="4628829" y="10"/>
            <a:ext cx="7563171" cy="4266944"/>
          </a:xfrm>
          <a:prstGeom prst="rect">
            <a:avLst/>
          </a:prstGeom>
        </p:spPr>
      </p:pic>
      <p:sp>
        <p:nvSpPr>
          <p:cNvPr id="20" name="Rectangle 19">
            <a:extLst>
              <a:ext uri="{FF2B5EF4-FFF2-40B4-BE49-F238E27FC236}">
                <a16:creationId xmlns:a16="http://schemas.microsoft.com/office/drawing/2014/main" id="{457E30F7-3253-4621-AB18-6A383D3A3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71E05B-8E23-A41F-51AC-5B3CE0191D62}"/>
              </a:ext>
            </a:extLst>
          </p:cNvPr>
          <p:cNvSpPr>
            <a:spLocks noGrp="1"/>
          </p:cNvSpPr>
          <p:nvPr>
            <p:ph type="title"/>
          </p:nvPr>
        </p:nvSpPr>
        <p:spPr>
          <a:xfrm>
            <a:off x="5089842" y="4571122"/>
            <a:ext cx="6591957" cy="1037907"/>
          </a:xfrm>
        </p:spPr>
        <p:txBody>
          <a:bodyPr vert="horz" lIns="91440" tIns="45720" rIns="91440" bIns="45720" rtlCol="0" anchor="b">
            <a:normAutofit fontScale="90000"/>
          </a:bodyPr>
          <a:lstStyle/>
          <a:p>
            <a:r>
              <a:rPr lang="en-US" sz="3600" dirty="0">
                <a:solidFill>
                  <a:srgbClr val="FFFFFF"/>
                </a:solidFill>
              </a:rPr>
              <a:t>Mary and Martha of Bethany</a:t>
            </a:r>
          </a:p>
        </p:txBody>
      </p:sp>
      <p:sp>
        <p:nvSpPr>
          <p:cNvPr id="22" name="Rectangle 21">
            <a:extLst>
              <a:ext uri="{FF2B5EF4-FFF2-40B4-BE49-F238E27FC236}">
                <a16:creationId xmlns:a16="http://schemas.microsoft.com/office/drawing/2014/main" id="{B305829B-9491-4F93-8853-9BCABA78F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20158"/>
            <a:ext cx="7554921"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51F966F2-031A-4EA8-B214-62BED34F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1359"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05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ED14-3B70-301C-6124-87C5B7D6AAF9}"/>
              </a:ext>
            </a:extLst>
          </p:cNvPr>
          <p:cNvSpPr>
            <a:spLocks noGrp="1"/>
          </p:cNvSpPr>
          <p:nvPr>
            <p:ph type="title"/>
          </p:nvPr>
        </p:nvSpPr>
        <p:spPr>
          <a:xfrm>
            <a:off x="581192" y="702156"/>
            <a:ext cx="11029616" cy="736119"/>
          </a:xfrm>
        </p:spPr>
        <p:txBody>
          <a:bodyPr>
            <a:normAutofit/>
          </a:bodyPr>
          <a:lstStyle/>
          <a:p>
            <a:pPr algn="ctr"/>
            <a:r>
              <a:rPr lang="en-US" sz="3600" b="1" dirty="0"/>
              <a:t>Scripture lessons</a:t>
            </a:r>
          </a:p>
        </p:txBody>
      </p:sp>
      <p:sp>
        <p:nvSpPr>
          <p:cNvPr id="3" name="Content Placeholder 2">
            <a:extLst>
              <a:ext uri="{FF2B5EF4-FFF2-40B4-BE49-F238E27FC236}">
                <a16:creationId xmlns:a16="http://schemas.microsoft.com/office/drawing/2014/main" id="{B957D28C-9A5D-91D5-C472-00938453A201}"/>
              </a:ext>
            </a:extLst>
          </p:cNvPr>
          <p:cNvSpPr>
            <a:spLocks noGrp="1"/>
          </p:cNvSpPr>
          <p:nvPr>
            <p:ph idx="1"/>
          </p:nvPr>
        </p:nvSpPr>
        <p:spPr/>
        <p:txBody>
          <a:bodyPr>
            <a:normAutofit/>
          </a:bodyPr>
          <a:lstStyle/>
          <a:p>
            <a:r>
              <a:rPr lang="en-US" sz="4400" b="1" dirty="0">
                <a:latin typeface="Calibri" panose="020F0502020204030204" pitchFamily="34" charset="0"/>
                <a:cs typeface="Calibri" panose="020F0502020204030204" pitchFamily="34" charset="0"/>
              </a:rPr>
              <a:t>Luke 10:38-42 (Entertaining Jesus)</a:t>
            </a:r>
          </a:p>
          <a:p>
            <a:r>
              <a:rPr lang="en-US" sz="4400" b="1" dirty="0">
                <a:latin typeface="Calibri" panose="020F0502020204030204" pitchFamily="34" charset="0"/>
                <a:cs typeface="Calibri" panose="020F0502020204030204" pitchFamily="34" charset="0"/>
              </a:rPr>
              <a:t>John 11:1-5, 17-34 (Lazarus’ story)</a:t>
            </a:r>
          </a:p>
          <a:p>
            <a:r>
              <a:rPr lang="en-US" sz="4400" b="1" dirty="0">
                <a:latin typeface="Calibri" panose="020F0502020204030204" pitchFamily="34" charset="0"/>
                <a:cs typeface="Calibri" panose="020F0502020204030204" pitchFamily="34" charset="0"/>
              </a:rPr>
              <a:t>John 12:3 (Jesus’ anointed with nard)</a:t>
            </a:r>
          </a:p>
        </p:txBody>
      </p:sp>
    </p:spTree>
    <p:extLst>
      <p:ext uri="{BB962C8B-B14F-4D97-AF65-F5344CB8AC3E}">
        <p14:creationId xmlns:p14="http://schemas.microsoft.com/office/powerpoint/2010/main" val="91707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0182-EA61-8CE5-5E43-E49E39908A7F}"/>
              </a:ext>
            </a:extLst>
          </p:cNvPr>
          <p:cNvSpPr>
            <a:spLocks noGrp="1"/>
          </p:cNvSpPr>
          <p:nvPr>
            <p:ph type="title"/>
          </p:nvPr>
        </p:nvSpPr>
        <p:spPr>
          <a:xfrm>
            <a:off x="581192" y="702156"/>
            <a:ext cx="11029616" cy="478944"/>
          </a:xfrm>
        </p:spPr>
        <p:txBody>
          <a:bodyPr/>
          <a:lstStyle/>
          <a:p>
            <a:pPr algn="ctr"/>
            <a:r>
              <a:rPr lang="en-US" dirty="0"/>
              <a:t>Tradition</a:t>
            </a:r>
          </a:p>
        </p:txBody>
      </p:sp>
      <p:sp>
        <p:nvSpPr>
          <p:cNvPr id="3" name="Content Placeholder 2">
            <a:extLst>
              <a:ext uri="{FF2B5EF4-FFF2-40B4-BE49-F238E27FC236}">
                <a16:creationId xmlns:a16="http://schemas.microsoft.com/office/drawing/2014/main" id="{63F2ED03-F0A0-2A59-0258-A0E541364AB8}"/>
              </a:ext>
            </a:extLst>
          </p:cNvPr>
          <p:cNvSpPr>
            <a:spLocks noGrp="1"/>
          </p:cNvSpPr>
          <p:nvPr>
            <p:ph idx="1"/>
          </p:nvPr>
        </p:nvSpPr>
        <p:spPr>
          <a:xfrm>
            <a:off x="161926" y="1066799"/>
            <a:ext cx="12030074" cy="5629275"/>
          </a:xfrm>
        </p:spPr>
        <p:txBody>
          <a:bodyPr>
            <a:noAutofit/>
          </a:bodyPr>
          <a:lstStyle/>
          <a:p>
            <a:r>
              <a:rPr lang="en-US" sz="2400" dirty="0">
                <a:latin typeface="Calibri" panose="020F0502020204030204" pitchFamily="34" charset="0"/>
                <a:cs typeface="Calibri" panose="020F0502020204030204" pitchFamily="34" charset="0"/>
              </a:rPr>
              <a:t>Martha, Mary, and Lazarus were siblings who lived in Bethany near Jerusalem. Tradition says they were a wealthy family (because they had expensive perfume and a family tomb). The sisters are the only two women expressly described as being “loved by Jesus” (John 11:5)</a:t>
            </a:r>
          </a:p>
          <a:p>
            <a:r>
              <a:rPr lang="en-US" sz="2400" dirty="0">
                <a:latin typeface="Calibri" panose="020F0502020204030204" pitchFamily="34" charset="0"/>
                <a:cs typeface="Calibri" panose="020F0502020204030204" pitchFamily="34" charset="0"/>
              </a:rPr>
              <a:t>Although Martha is a frenzied hostess in </a:t>
            </a:r>
            <a:r>
              <a:rPr lang="en-US" sz="2400" i="1" dirty="0">
                <a:latin typeface="Calibri" panose="020F0502020204030204" pitchFamily="34" charset="0"/>
                <a:cs typeface="Calibri" panose="020F0502020204030204" pitchFamily="34" charset="0"/>
              </a:rPr>
              <a:t>Luke</a:t>
            </a:r>
            <a:r>
              <a:rPr lang="en-US" sz="2400" dirty="0">
                <a:latin typeface="Calibri" panose="020F0502020204030204" pitchFamily="34" charset="0"/>
                <a:cs typeface="Calibri" panose="020F0502020204030204" pitchFamily="34" charset="0"/>
              </a:rPr>
              <a:t>, in </a:t>
            </a:r>
            <a:r>
              <a:rPr lang="en-US" sz="2400" i="1" dirty="0">
                <a:latin typeface="Calibri" panose="020F0502020204030204" pitchFamily="34" charset="0"/>
                <a:cs typeface="Calibri" panose="020F0502020204030204" pitchFamily="34" charset="0"/>
              </a:rPr>
              <a:t>John</a:t>
            </a:r>
            <a:r>
              <a:rPr lang="en-US" sz="2400" dirty="0">
                <a:latin typeface="Calibri" panose="020F0502020204030204" pitchFamily="34" charset="0"/>
                <a:cs typeface="Calibri" panose="020F0502020204030204" pitchFamily="34" charset="0"/>
              </a:rPr>
              <a:t> Martha is a prophet. She is the first character to name Jesus as the Messiah in </a:t>
            </a:r>
            <a:r>
              <a:rPr lang="en-US" sz="2400" i="1" dirty="0">
                <a:latin typeface="Calibri" panose="020F0502020204030204" pitchFamily="34" charset="0"/>
                <a:cs typeface="Calibri" panose="020F0502020204030204" pitchFamily="34" charset="0"/>
              </a:rPr>
              <a:t>the Gospel of John. (John 11:24-27)</a:t>
            </a:r>
            <a:r>
              <a:rPr lang="en-US" sz="2400" dirty="0">
                <a:latin typeface="Calibri" panose="020F0502020204030204" pitchFamily="34" charset="0"/>
                <a:cs typeface="Calibri" panose="020F0502020204030204" pitchFamily="34" charset="0"/>
              </a:rPr>
              <a:t> Mary is the first to recognize Jesus’ pending death and prepare him for it with her anointing. They were both women of great faith and insight. </a:t>
            </a:r>
          </a:p>
          <a:p>
            <a:r>
              <a:rPr lang="en-US" sz="2400" dirty="0">
                <a:latin typeface="Calibri" panose="020F0502020204030204" pitchFamily="34" charset="0"/>
                <a:cs typeface="Calibri" panose="020F0502020204030204" pitchFamily="34" charset="0"/>
              </a:rPr>
              <a:t>In the Coptic version of the early second century </a:t>
            </a:r>
            <a:r>
              <a:rPr lang="en-US" sz="2400" i="1" dirty="0" err="1">
                <a:latin typeface="Calibri" panose="020F0502020204030204" pitchFamily="34" charset="0"/>
                <a:cs typeface="Calibri" panose="020F0502020204030204" pitchFamily="34" charset="0"/>
              </a:rPr>
              <a:t>Epistula</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Apostolorum</a:t>
            </a:r>
            <a:r>
              <a:rPr lang="en-US" sz="2400" dirty="0">
                <a:latin typeface="Calibri" panose="020F0502020204030204" pitchFamily="34" charset="0"/>
                <a:cs typeface="Calibri" panose="020F0502020204030204" pitchFamily="34" charset="0"/>
              </a:rPr>
              <a:t>, Martha is portrayed as a witness to the risen Christ and the first to tell the apostles about the Resurrection, rather than Mary Magdalene.</a:t>
            </a:r>
          </a:p>
        </p:txBody>
      </p:sp>
    </p:spTree>
    <p:extLst>
      <p:ext uri="{BB962C8B-B14F-4D97-AF65-F5344CB8AC3E}">
        <p14:creationId xmlns:p14="http://schemas.microsoft.com/office/powerpoint/2010/main" val="283358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B0D3-E5E3-05EB-E83F-51B3836E985C}"/>
              </a:ext>
            </a:extLst>
          </p:cNvPr>
          <p:cNvSpPr>
            <a:spLocks noGrp="1"/>
          </p:cNvSpPr>
          <p:nvPr>
            <p:ph type="title"/>
          </p:nvPr>
        </p:nvSpPr>
        <p:spPr>
          <a:xfrm>
            <a:off x="581192" y="702156"/>
            <a:ext cx="11029616" cy="574194"/>
          </a:xfrm>
        </p:spPr>
        <p:txBody>
          <a:bodyPr/>
          <a:lstStyle/>
          <a:p>
            <a:pPr algn="ctr"/>
            <a:r>
              <a:rPr lang="en-US" dirty="0"/>
              <a:t>Traditions </a:t>
            </a:r>
            <a:r>
              <a:rPr lang="en-US" dirty="0" err="1"/>
              <a:t>con’t</a:t>
            </a:r>
            <a:r>
              <a:rPr lang="en-US" dirty="0"/>
              <a:t>.</a:t>
            </a:r>
          </a:p>
        </p:txBody>
      </p:sp>
      <p:sp>
        <p:nvSpPr>
          <p:cNvPr id="3" name="Content Placeholder 2">
            <a:extLst>
              <a:ext uri="{FF2B5EF4-FFF2-40B4-BE49-F238E27FC236}">
                <a16:creationId xmlns:a16="http://schemas.microsoft.com/office/drawing/2014/main" id="{3866584A-B81B-CD34-715F-415EA6274EB2}"/>
              </a:ext>
            </a:extLst>
          </p:cNvPr>
          <p:cNvSpPr>
            <a:spLocks noGrp="1"/>
          </p:cNvSpPr>
          <p:nvPr>
            <p:ph idx="1"/>
          </p:nvPr>
        </p:nvSpPr>
        <p:spPr>
          <a:xfrm>
            <a:off x="180975" y="1276350"/>
            <a:ext cx="11849099" cy="5467350"/>
          </a:xfrm>
        </p:spPr>
        <p:txBody>
          <a:bodyPr>
            <a:normAutofit/>
          </a:bodyPr>
          <a:lstStyle/>
          <a:p>
            <a:r>
              <a:rPr lang="en-US" sz="2400" i="0" dirty="0">
                <a:solidFill>
                  <a:srgbClr val="202122"/>
                </a:solidFill>
                <a:effectLst/>
                <a:latin typeface="Calibri" panose="020F0502020204030204" pitchFamily="34" charset="0"/>
                <a:cs typeface="Calibri" panose="020F0502020204030204" pitchFamily="34" charset="0"/>
              </a:rPr>
              <a:t>According to legend, Martha left  Judea after the Resurrection (around 48 C.E.) and went to Provence, France with her siblings. According to a 13</a:t>
            </a:r>
            <a:r>
              <a:rPr lang="en-US" sz="2400" i="0" baseline="30000" dirty="0">
                <a:solidFill>
                  <a:srgbClr val="202122"/>
                </a:solidFill>
                <a:effectLst/>
                <a:latin typeface="Calibri" panose="020F0502020204030204" pitchFamily="34" charset="0"/>
                <a:cs typeface="Calibri" panose="020F0502020204030204" pitchFamily="34" charset="0"/>
              </a:rPr>
              <a:t>th</a:t>
            </a:r>
            <a:r>
              <a:rPr lang="en-US" sz="2400" i="0" dirty="0">
                <a:solidFill>
                  <a:srgbClr val="202122"/>
                </a:solidFill>
                <a:effectLst/>
                <a:latin typeface="Calibri" panose="020F0502020204030204" pitchFamily="34" charset="0"/>
                <a:cs typeface="Calibri" panose="020F0502020204030204" pitchFamily="34" charset="0"/>
              </a:rPr>
              <a:t> Century </a:t>
            </a:r>
            <a:r>
              <a:rPr lang="en-US" sz="2400" dirty="0">
                <a:solidFill>
                  <a:srgbClr val="202122"/>
                </a:solidFill>
                <a:latin typeface="Calibri" panose="020F0502020204030204" pitchFamily="34" charset="0"/>
                <a:cs typeface="Calibri" panose="020F0502020204030204" pitchFamily="34" charset="0"/>
              </a:rPr>
              <a:t>document called </a:t>
            </a:r>
            <a:r>
              <a:rPr lang="en-US" sz="2400" i="1" dirty="0">
                <a:solidFill>
                  <a:srgbClr val="202122"/>
                </a:solidFill>
                <a:latin typeface="Calibri" panose="020F0502020204030204" pitchFamily="34" charset="0"/>
                <a:cs typeface="Calibri" panose="020F0502020204030204" pitchFamily="34" charset="0"/>
              </a:rPr>
              <a:t>“The Golden Legend,”</a:t>
            </a:r>
            <a:r>
              <a:rPr lang="en-US" sz="2400" dirty="0">
                <a:solidFill>
                  <a:srgbClr val="202122"/>
                </a:solidFill>
                <a:latin typeface="Calibri" panose="020F0502020204030204" pitchFamily="34" charset="0"/>
                <a:cs typeface="Calibri" panose="020F0502020204030204" pitchFamily="34" charset="0"/>
              </a:rPr>
              <a:t> which confuses Mary, Martha’s sister with Mary Magdalene, they arrived there on a </a:t>
            </a:r>
            <a:r>
              <a:rPr lang="en-US" sz="2400" b="0" i="0" dirty="0">
                <a:solidFill>
                  <a:srgbClr val="202122"/>
                </a:solidFill>
                <a:effectLst/>
                <a:latin typeface="Calibri" panose="020F0502020204030204" pitchFamily="34" charset="0"/>
                <a:cs typeface="Calibri" panose="020F0502020204030204" pitchFamily="34" charset="0"/>
              </a:rPr>
              <a:t>ship without sail, oars, or rudder. Once in France they converted many people to the faith.  The Golden Legend gives the family a whole backstory complete with rich parents, multiple castles, and several successful battles with dragons and monsters. </a:t>
            </a:r>
          </a:p>
          <a:p>
            <a:r>
              <a:rPr lang="en-US" sz="2400" b="0" i="0" dirty="0">
                <a:solidFill>
                  <a:srgbClr val="202122"/>
                </a:solidFill>
                <a:effectLst/>
                <a:latin typeface="Calibri" panose="020F0502020204030204" pitchFamily="34" charset="0"/>
                <a:cs typeface="Calibri" panose="020F0502020204030204" pitchFamily="34" charset="0"/>
              </a:rPr>
              <a:t>Orthodox tradition distinguishes Mary, Martha’s sister  from Mary Magdalene and identifies the former </a:t>
            </a:r>
            <a:r>
              <a:rPr lang="en-US" sz="2400" dirty="0">
                <a:solidFill>
                  <a:srgbClr val="202122"/>
                </a:solidFill>
                <a:latin typeface="Calibri" panose="020F0502020204030204" pitchFamily="34" charset="0"/>
                <a:cs typeface="Calibri" panose="020F0502020204030204" pitchFamily="34" charset="0"/>
              </a:rPr>
              <a:t>with the myrrh bearing women in addition to the latter. Orthodox tradition holds that when</a:t>
            </a:r>
            <a:r>
              <a:rPr lang="en-US" sz="2400" b="0" i="0" dirty="0">
                <a:solidFill>
                  <a:srgbClr val="202122"/>
                </a:solidFill>
                <a:effectLst/>
                <a:latin typeface="Calibri" panose="020F0502020204030204" pitchFamily="34" charset="0"/>
                <a:cs typeface="Calibri" panose="020F0502020204030204" pitchFamily="34" charset="0"/>
              </a:rPr>
              <a:t> Mary's brother Lazarus was cast out of Jerusalem in the persecution against the Jerusalem Church following the martyrdom of Stephen, Mary and Martha also fled with him, assisting him in the proclaiming of the Gospel in various lands.</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3345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8265-5A52-8225-AC3B-8FAB2ABC1D5C}"/>
              </a:ext>
            </a:extLst>
          </p:cNvPr>
          <p:cNvSpPr>
            <a:spLocks noGrp="1"/>
          </p:cNvSpPr>
          <p:nvPr>
            <p:ph type="title"/>
          </p:nvPr>
        </p:nvSpPr>
        <p:spPr>
          <a:xfrm>
            <a:off x="581192" y="702156"/>
            <a:ext cx="11029616" cy="593244"/>
          </a:xfrm>
        </p:spPr>
        <p:txBody>
          <a:bodyPr/>
          <a:lstStyle/>
          <a:p>
            <a:pPr algn="ctr"/>
            <a:r>
              <a:rPr lang="en-US" b="1" dirty="0"/>
              <a:t>Strengths/ Gifts/ Weaknesses and growing edges</a:t>
            </a:r>
          </a:p>
        </p:txBody>
      </p:sp>
      <p:sp>
        <p:nvSpPr>
          <p:cNvPr id="3" name="Content Placeholder 2">
            <a:extLst>
              <a:ext uri="{FF2B5EF4-FFF2-40B4-BE49-F238E27FC236}">
                <a16:creationId xmlns:a16="http://schemas.microsoft.com/office/drawing/2014/main" id="{49D98F33-2CBC-D97C-4B0B-FFF4917CDF53}"/>
              </a:ext>
            </a:extLst>
          </p:cNvPr>
          <p:cNvSpPr>
            <a:spLocks noGrp="1"/>
          </p:cNvSpPr>
          <p:nvPr>
            <p:ph idx="1"/>
          </p:nvPr>
        </p:nvSpPr>
        <p:spPr/>
        <p:txBody>
          <a:bodyPr>
            <a:noAutofit/>
          </a:bodyPr>
          <a:lstStyle/>
          <a:p>
            <a:r>
              <a:rPr lang="en-US" sz="3200" dirty="0">
                <a:latin typeface="Calibri" panose="020F0502020204030204" pitchFamily="34" charset="0"/>
                <a:cs typeface="Calibri" panose="020F0502020204030204" pitchFamily="34" charset="0"/>
              </a:rPr>
              <a:t>Ability to recognize Jesus for who he really was, dedication all the way to the foot of the cross, able to provide hospitality and pastoral care.</a:t>
            </a:r>
          </a:p>
          <a:p>
            <a:r>
              <a:rPr lang="en-US" sz="3200" dirty="0">
                <a:latin typeface="Calibri" panose="020F0502020204030204" pitchFamily="34" charset="0"/>
                <a:cs typeface="Calibri" panose="020F0502020204030204" pitchFamily="34" charset="0"/>
              </a:rPr>
              <a:t>Martha- worried about “performance” or proving her value to Jesus. Tied to old roles. </a:t>
            </a:r>
          </a:p>
          <a:p>
            <a:r>
              <a:rPr lang="en-US" sz="3200" dirty="0">
                <a:latin typeface="Calibri" panose="020F0502020204030204" pitchFamily="34" charset="0"/>
                <a:cs typeface="Calibri" panose="020F0502020204030204" pitchFamily="34" charset="0"/>
              </a:rPr>
              <a:t>Mary- prone to breaking social boundaries regarding women’s roles, public decorum, and fiscal responsibility</a:t>
            </a:r>
          </a:p>
        </p:txBody>
      </p:sp>
    </p:spTree>
    <p:extLst>
      <p:ext uri="{BB962C8B-B14F-4D97-AF65-F5344CB8AC3E}">
        <p14:creationId xmlns:p14="http://schemas.microsoft.com/office/powerpoint/2010/main" val="2445394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outdoor, person, rock&#10;&#10;Description automatically generated">
            <a:extLst>
              <a:ext uri="{FF2B5EF4-FFF2-40B4-BE49-F238E27FC236}">
                <a16:creationId xmlns:a16="http://schemas.microsoft.com/office/drawing/2014/main" id="{4C0568A3-D598-3976-DBB8-87D670C4D6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986" b="10428"/>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3ACB6-1A5E-C344-558C-3E8CEF0377C9}"/>
              </a:ext>
            </a:extLst>
          </p:cNvPr>
          <p:cNvSpPr>
            <a:spLocks noGrp="1"/>
          </p:cNvSpPr>
          <p:nvPr>
            <p:ph type="title"/>
          </p:nvPr>
        </p:nvSpPr>
        <p:spPr>
          <a:xfrm>
            <a:off x="3924300" y="4727173"/>
            <a:ext cx="6164580" cy="868823"/>
          </a:xfrm>
        </p:spPr>
        <p:txBody>
          <a:bodyPr vert="horz" lIns="91440" tIns="45720" rIns="91440" bIns="45720" rtlCol="0" anchor="b">
            <a:normAutofit/>
          </a:bodyPr>
          <a:lstStyle/>
          <a:p>
            <a:pPr algn="ctr"/>
            <a:r>
              <a:rPr lang="en-US" sz="5400" b="1" dirty="0" err="1">
                <a:solidFill>
                  <a:schemeClr val="bg1"/>
                </a:solidFill>
                <a:latin typeface="Calibri" panose="020F0502020204030204" pitchFamily="34" charset="0"/>
                <a:cs typeface="Calibri" panose="020F0502020204030204" pitchFamily="34" charset="0"/>
              </a:rPr>
              <a:t>lazarus</a:t>
            </a:r>
            <a:endParaRPr lang="en-US"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499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1051-5933-D583-3709-8C097C7B4E52}"/>
              </a:ext>
            </a:extLst>
          </p:cNvPr>
          <p:cNvSpPr>
            <a:spLocks noGrp="1"/>
          </p:cNvSpPr>
          <p:nvPr>
            <p:ph type="title"/>
          </p:nvPr>
        </p:nvSpPr>
        <p:spPr>
          <a:xfrm>
            <a:off x="581192" y="702156"/>
            <a:ext cx="11029616" cy="517044"/>
          </a:xfrm>
        </p:spPr>
        <p:txBody>
          <a:bodyPr/>
          <a:lstStyle/>
          <a:p>
            <a:pPr algn="ctr"/>
            <a:r>
              <a:rPr lang="en-US" dirty="0"/>
              <a:t>John Chapter 11 + Tradition</a:t>
            </a:r>
          </a:p>
        </p:txBody>
      </p:sp>
      <p:sp>
        <p:nvSpPr>
          <p:cNvPr id="3" name="Content Placeholder 2">
            <a:extLst>
              <a:ext uri="{FF2B5EF4-FFF2-40B4-BE49-F238E27FC236}">
                <a16:creationId xmlns:a16="http://schemas.microsoft.com/office/drawing/2014/main" id="{CE668F70-D2E6-45ED-2A90-0CE7A9BABD70}"/>
              </a:ext>
            </a:extLst>
          </p:cNvPr>
          <p:cNvSpPr>
            <a:spLocks noGrp="1"/>
          </p:cNvSpPr>
          <p:nvPr>
            <p:ph idx="1"/>
          </p:nvPr>
        </p:nvSpPr>
        <p:spPr>
          <a:xfrm>
            <a:off x="180976" y="1419225"/>
            <a:ext cx="11429832" cy="5343525"/>
          </a:xfrm>
        </p:spPr>
        <p:txBody>
          <a:bodyPr>
            <a:normAutofit fontScale="92500" lnSpcReduction="20000"/>
          </a:bodyPr>
          <a:lstStyle/>
          <a:p>
            <a:r>
              <a:rPr lang="en-US" sz="2600" b="0" i="0" dirty="0">
                <a:solidFill>
                  <a:srgbClr val="081C2A"/>
                </a:solidFill>
                <a:effectLst/>
                <a:latin typeface="Calibri" panose="020F0502020204030204" pitchFamily="34" charset="0"/>
                <a:cs typeface="Calibri" panose="020F0502020204030204" pitchFamily="34" charset="0"/>
              </a:rPr>
              <a:t>Although John is the most popular candidate for the “one who Jesus loved” who wrote the </a:t>
            </a:r>
            <a:r>
              <a:rPr lang="en-US" sz="2600" b="0" i="1" dirty="0">
                <a:solidFill>
                  <a:srgbClr val="081C2A"/>
                </a:solidFill>
                <a:effectLst/>
                <a:latin typeface="Calibri" panose="020F0502020204030204" pitchFamily="34" charset="0"/>
                <a:cs typeface="Calibri" panose="020F0502020204030204" pitchFamily="34" charset="0"/>
              </a:rPr>
              <a:t>Gospel of </a:t>
            </a:r>
            <a:r>
              <a:rPr lang="en-US" sz="2600" i="1" dirty="0">
                <a:solidFill>
                  <a:srgbClr val="081C2A"/>
                </a:solidFill>
                <a:latin typeface="Calibri" panose="020F0502020204030204" pitchFamily="34" charset="0"/>
                <a:cs typeface="Calibri" panose="020F0502020204030204" pitchFamily="34" charset="0"/>
              </a:rPr>
              <a:t>John, </a:t>
            </a:r>
            <a:r>
              <a:rPr lang="en-US" sz="2600" dirty="0">
                <a:solidFill>
                  <a:srgbClr val="081C2A"/>
                </a:solidFill>
                <a:latin typeface="Calibri" panose="020F0502020204030204" pitchFamily="34" charset="0"/>
                <a:cs typeface="Calibri" panose="020F0502020204030204" pitchFamily="34" charset="0"/>
              </a:rPr>
              <a:t>there is a second line of scholarship which argues that Lazarus is the one who Jesus loved, in large part because Lazarus is described using this language in John 11.</a:t>
            </a:r>
          </a:p>
          <a:p>
            <a:r>
              <a:rPr lang="en-US" sz="2600" dirty="0">
                <a:solidFill>
                  <a:srgbClr val="081C2A"/>
                </a:solidFill>
                <a:latin typeface="Calibri" panose="020F0502020204030204" pitchFamily="34" charset="0"/>
                <a:cs typeface="Calibri" panose="020F0502020204030204" pitchFamily="34" charset="0"/>
              </a:rPr>
              <a:t>Lazarus was a target after his resuscitation as much as Jesus because so many people wanted to meet him his popularity and draw threatened the authorities. </a:t>
            </a:r>
          </a:p>
          <a:p>
            <a:endParaRPr lang="en-US" sz="2600" b="0" dirty="0">
              <a:solidFill>
                <a:srgbClr val="081C2A"/>
              </a:solidFill>
              <a:effectLst/>
              <a:latin typeface="Calibri" panose="020F0502020204030204" pitchFamily="34" charset="0"/>
              <a:cs typeface="Calibri" panose="020F0502020204030204" pitchFamily="34" charset="0"/>
            </a:endParaRPr>
          </a:p>
          <a:p>
            <a:r>
              <a:rPr lang="en-US" sz="2600" b="0" dirty="0">
                <a:solidFill>
                  <a:srgbClr val="081C2A"/>
                </a:solidFill>
                <a:effectLst/>
                <a:latin typeface="Calibri" panose="020F0502020204030204" pitchFamily="34" charset="0"/>
                <a:cs typeface="Calibri" panose="020F0502020204030204" pitchFamily="34" charset="0"/>
              </a:rPr>
              <a:t>One</a:t>
            </a:r>
            <a:r>
              <a:rPr lang="en-US" sz="2600" b="0" i="0" dirty="0">
                <a:solidFill>
                  <a:srgbClr val="081C2A"/>
                </a:solidFill>
                <a:effectLst/>
                <a:latin typeface="Calibri" panose="020F0502020204030204" pitchFamily="34" charset="0"/>
                <a:cs typeface="Calibri" panose="020F0502020204030204" pitchFamily="34" charset="0"/>
              </a:rPr>
              <a:t> tradition holds that, after Jesus’ ascension back into heaven, Lazarus and his sisters moved to Cyprus where Lazarus became the bishop of </a:t>
            </a:r>
            <a:r>
              <a:rPr lang="en-US" sz="2600" b="0" i="0" dirty="0" err="1">
                <a:solidFill>
                  <a:srgbClr val="081C2A"/>
                </a:solidFill>
                <a:effectLst/>
                <a:latin typeface="Calibri" panose="020F0502020204030204" pitchFamily="34" charset="0"/>
                <a:cs typeface="Calibri" panose="020F0502020204030204" pitchFamily="34" charset="0"/>
              </a:rPr>
              <a:t>Kition</a:t>
            </a:r>
            <a:r>
              <a:rPr lang="en-US" sz="2600" b="0" i="0" dirty="0">
                <a:solidFill>
                  <a:srgbClr val="081C2A"/>
                </a:solidFill>
                <a:effectLst/>
                <a:latin typeface="Calibri" panose="020F0502020204030204" pitchFamily="34" charset="0"/>
                <a:cs typeface="Calibri" panose="020F0502020204030204" pitchFamily="34" charset="0"/>
              </a:rPr>
              <a:t> and died of natural causes in 63 C.E. The separate legend which says that the family went to France, reports that Lazarus was the bishop of Marseilles and was beheaded under the tyranny of Emperor Domitian. </a:t>
            </a:r>
            <a:endParaRPr lang="en-US" sz="26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02164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1049-278E-8A41-C653-C58D45AEE960}"/>
              </a:ext>
            </a:extLst>
          </p:cNvPr>
          <p:cNvSpPr>
            <a:spLocks noGrp="1"/>
          </p:cNvSpPr>
          <p:nvPr>
            <p:ph type="title"/>
          </p:nvPr>
        </p:nvSpPr>
        <p:spPr>
          <a:xfrm>
            <a:off x="581192" y="702156"/>
            <a:ext cx="11029616" cy="650394"/>
          </a:xfrm>
        </p:spPr>
        <p:txBody>
          <a:bodyPr>
            <a:normAutofit/>
          </a:bodyPr>
          <a:lstStyle/>
          <a:p>
            <a:pPr algn="ctr"/>
            <a:r>
              <a:rPr lang="en-US" sz="4000" b="1" dirty="0"/>
              <a:t>Discussion</a:t>
            </a:r>
          </a:p>
        </p:txBody>
      </p:sp>
      <p:sp>
        <p:nvSpPr>
          <p:cNvPr id="3" name="Content Placeholder 2">
            <a:extLst>
              <a:ext uri="{FF2B5EF4-FFF2-40B4-BE49-F238E27FC236}">
                <a16:creationId xmlns:a16="http://schemas.microsoft.com/office/drawing/2014/main" id="{F8B1FFB3-A608-C534-5F8B-86AE971373EB}"/>
              </a:ext>
            </a:extLst>
          </p:cNvPr>
          <p:cNvSpPr>
            <a:spLocks noGrp="1"/>
          </p:cNvSpPr>
          <p:nvPr>
            <p:ph idx="1"/>
          </p:nvPr>
        </p:nvSpPr>
        <p:spPr>
          <a:xfrm>
            <a:off x="581192" y="1552575"/>
            <a:ext cx="11029615" cy="4422775"/>
          </a:xfrm>
        </p:spPr>
        <p:txBody>
          <a:bodyPr>
            <a:normAutofit lnSpcReduction="10000"/>
          </a:bodyPr>
          <a:lstStyle/>
          <a:p>
            <a:r>
              <a:rPr lang="en-US" sz="2800" dirty="0">
                <a:latin typeface="Calibri" panose="020F0502020204030204" pitchFamily="34" charset="0"/>
                <a:cs typeface="Calibri" panose="020F0502020204030204" pitchFamily="34" charset="0"/>
              </a:rPr>
              <a:t>Which of these inner circle disciples reminds you most of yourself, if any?</a:t>
            </a:r>
          </a:p>
          <a:p>
            <a:r>
              <a:rPr lang="en-US" sz="2800" dirty="0">
                <a:latin typeface="Calibri" panose="020F0502020204030204" pitchFamily="34" charset="0"/>
                <a:cs typeface="Calibri" panose="020F0502020204030204" pitchFamily="34" charset="0"/>
              </a:rPr>
              <a:t>Do you share any of the gifts these disciples had?</a:t>
            </a:r>
          </a:p>
          <a:p>
            <a:r>
              <a:rPr lang="en-US" sz="2800" dirty="0">
                <a:latin typeface="Calibri" panose="020F0502020204030204" pitchFamily="34" charset="0"/>
                <a:cs typeface="Calibri" panose="020F0502020204030204" pitchFamily="34" charset="0"/>
              </a:rPr>
              <a:t>Do you share any of their weaknesses when it comes to your faith?</a:t>
            </a:r>
          </a:p>
          <a:p>
            <a:r>
              <a:rPr lang="en-US" sz="2800" dirty="0">
                <a:latin typeface="Calibri" panose="020F0502020204030204" pitchFamily="34" charset="0"/>
                <a:cs typeface="Calibri" panose="020F0502020204030204" pitchFamily="34" charset="0"/>
              </a:rPr>
              <a:t>Why do you think Jesus kept these people so close or esteemed them so highly?</a:t>
            </a:r>
          </a:p>
          <a:p>
            <a:r>
              <a:rPr lang="en-US" sz="2800" dirty="0">
                <a:latin typeface="Calibri" panose="020F0502020204030204" pitchFamily="34" charset="0"/>
                <a:cs typeface="Calibri" panose="020F0502020204030204" pitchFamily="34" charset="0"/>
              </a:rPr>
              <a:t>How do you feel about Jesus having favorites and/or close friends?</a:t>
            </a:r>
          </a:p>
          <a:p>
            <a:r>
              <a:rPr lang="en-US" sz="2800" dirty="0">
                <a:latin typeface="Calibri" panose="020F0502020204030204" pitchFamily="34" charset="0"/>
                <a:cs typeface="Calibri" panose="020F0502020204030204" pitchFamily="34" charset="0"/>
              </a:rPr>
              <a:t>How can we learn from their mistakes? </a:t>
            </a:r>
          </a:p>
          <a:p>
            <a:endParaRPr lang="en-US" dirty="0"/>
          </a:p>
        </p:txBody>
      </p:sp>
    </p:spTree>
    <p:extLst>
      <p:ext uri="{BB962C8B-B14F-4D97-AF65-F5344CB8AC3E}">
        <p14:creationId xmlns:p14="http://schemas.microsoft.com/office/powerpoint/2010/main" val="131881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0BF1B3-363E-9768-3352-98A99FDDF748}"/>
              </a:ext>
            </a:extLst>
          </p:cNvPr>
          <p:cNvSpPr txBox="1"/>
          <p:nvPr/>
        </p:nvSpPr>
        <p:spPr>
          <a:xfrm>
            <a:off x="190501" y="1166843"/>
            <a:ext cx="11868150" cy="5693866"/>
          </a:xfrm>
          <a:prstGeom prst="rect">
            <a:avLst/>
          </a:prstGeom>
          <a:noFill/>
        </p:spPr>
        <p:txBody>
          <a:bodyPr wrap="square">
            <a:spAutoFit/>
          </a:bodyPr>
          <a:lstStyle/>
          <a:p>
            <a:r>
              <a:rPr lang="en-US" sz="2800" b="1" i="0" baseline="30000" dirty="0">
                <a:solidFill>
                  <a:srgbClr val="000000"/>
                </a:solidFill>
                <a:effectLst/>
                <a:latin typeface="Calibri" panose="020F0502020204030204" pitchFamily="34" charset="0"/>
                <a:cs typeface="Calibri" panose="020F0502020204030204" pitchFamily="34" charset="0"/>
              </a:rPr>
              <a:t>35 </a:t>
            </a:r>
            <a:r>
              <a:rPr lang="en-US" sz="2800" b="0" i="0" dirty="0">
                <a:solidFill>
                  <a:srgbClr val="000000"/>
                </a:solidFill>
                <a:effectLst/>
                <a:highlight>
                  <a:srgbClr val="FFFF00"/>
                </a:highlight>
                <a:latin typeface="Calibri" panose="020F0502020204030204" pitchFamily="34" charset="0"/>
                <a:cs typeface="Calibri" panose="020F0502020204030204" pitchFamily="34" charset="0"/>
              </a:rPr>
              <a:t>The next day John again was standing with two of his disciples, </a:t>
            </a:r>
            <a:r>
              <a:rPr lang="en-US" sz="2800" b="1" i="0" baseline="30000" dirty="0">
                <a:solidFill>
                  <a:srgbClr val="000000"/>
                </a:solidFill>
                <a:effectLst/>
                <a:highlight>
                  <a:srgbClr val="FFFF00"/>
                </a:highlight>
                <a:latin typeface="Calibri" panose="020F0502020204030204" pitchFamily="34" charset="0"/>
                <a:cs typeface="Calibri" panose="020F0502020204030204" pitchFamily="34" charset="0"/>
              </a:rPr>
              <a:t>36 </a:t>
            </a:r>
            <a:r>
              <a:rPr lang="en-US" sz="2800" b="0" i="0" dirty="0">
                <a:solidFill>
                  <a:srgbClr val="000000"/>
                </a:solidFill>
                <a:effectLst/>
                <a:highlight>
                  <a:srgbClr val="FFFF00"/>
                </a:highlight>
                <a:latin typeface="Calibri" panose="020F0502020204030204" pitchFamily="34" charset="0"/>
                <a:cs typeface="Calibri" panose="020F0502020204030204" pitchFamily="34" charset="0"/>
              </a:rPr>
              <a:t>and as he watched Jesus walk by he exclaimed, “Look, here is the Lamb of God!” </a:t>
            </a:r>
            <a:r>
              <a:rPr lang="en-US" sz="2800" b="1" i="0" baseline="30000" dirty="0">
                <a:solidFill>
                  <a:srgbClr val="000000"/>
                </a:solidFill>
                <a:effectLst/>
                <a:highlight>
                  <a:srgbClr val="FFFF00"/>
                </a:highlight>
                <a:latin typeface="Calibri" panose="020F0502020204030204" pitchFamily="34" charset="0"/>
                <a:cs typeface="Calibri" panose="020F0502020204030204" pitchFamily="34" charset="0"/>
              </a:rPr>
              <a:t>37 </a:t>
            </a:r>
            <a:r>
              <a:rPr lang="en-US" sz="2800" b="0" i="0" dirty="0">
                <a:solidFill>
                  <a:srgbClr val="000000"/>
                </a:solidFill>
                <a:effectLst/>
                <a:highlight>
                  <a:srgbClr val="FFFF00"/>
                </a:highlight>
                <a:latin typeface="Calibri" panose="020F0502020204030204" pitchFamily="34" charset="0"/>
                <a:cs typeface="Calibri" panose="020F0502020204030204" pitchFamily="34" charset="0"/>
              </a:rPr>
              <a:t>The two disciples heard him say this, and they followed Jesus. </a:t>
            </a:r>
            <a:r>
              <a:rPr lang="en-US" sz="2800" b="1" i="0" baseline="30000" dirty="0">
                <a:solidFill>
                  <a:srgbClr val="000000"/>
                </a:solidFill>
                <a:effectLst/>
                <a:latin typeface="Calibri" panose="020F0502020204030204" pitchFamily="34" charset="0"/>
                <a:cs typeface="Calibri" panose="020F0502020204030204" pitchFamily="34" charset="0"/>
              </a:rPr>
              <a:t>38 </a:t>
            </a:r>
            <a:r>
              <a:rPr lang="en-US" sz="2800" b="0" i="0" dirty="0">
                <a:solidFill>
                  <a:srgbClr val="000000"/>
                </a:solidFill>
                <a:effectLst/>
                <a:latin typeface="Calibri" panose="020F0502020204030204" pitchFamily="34" charset="0"/>
                <a:cs typeface="Calibri" panose="020F0502020204030204" pitchFamily="34" charset="0"/>
              </a:rPr>
              <a:t>When Jesus turned and saw them following, he said to them, “What are you looking for?” They said to him, “Rabbi” (which translated means Teacher), “where are you staying?” </a:t>
            </a:r>
            <a:r>
              <a:rPr lang="en-US" sz="2800" b="1" i="0" baseline="30000" dirty="0">
                <a:solidFill>
                  <a:srgbClr val="000000"/>
                </a:solidFill>
                <a:effectLst/>
                <a:latin typeface="Calibri" panose="020F0502020204030204" pitchFamily="34" charset="0"/>
                <a:cs typeface="Calibri" panose="020F0502020204030204" pitchFamily="34" charset="0"/>
              </a:rPr>
              <a:t>39 </a:t>
            </a:r>
            <a:r>
              <a:rPr lang="en-US" sz="2800" b="0" i="0" dirty="0">
                <a:solidFill>
                  <a:srgbClr val="000000"/>
                </a:solidFill>
                <a:effectLst/>
                <a:latin typeface="Calibri" panose="020F0502020204030204" pitchFamily="34" charset="0"/>
                <a:cs typeface="Calibri" panose="020F0502020204030204" pitchFamily="34" charset="0"/>
              </a:rPr>
              <a:t>He said to them, “Come and see.” They came and saw where he was staying, and they remained with him that day. It was about four o’clock in the afternoon. </a:t>
            </a:r>
            <a:r>
              <a:rPr lang="en-US" sz="2800" b="1" i="0" baseline="30000" dirty="0">
                <a:solidFill>
                  <a:srgbClr val="000000"/>
                </a:solidFill>
                <a:effectLst/>
                <a:latin typeface="Calibri" panose="020F0502020204030204" pitchFamily="34" charset="0"/>
                <a:cs typeface="Calibri" panose="020F0502020204030204" pitchFamily="34" charset="0"/>
              </a:rPr>
              <a:t>40 </a:t>
            </a:r>
            <a:r>
              <a:rPr lang="en-US" sz="2800" b="0" i="0" dirty="0">
                <a:solidFill>
                  <a:srgbClr val="000000"/>
                </a:solidFill>
                <a:effectLst/>
                <a:highlight>
                  <a:srgbClr val="FFFF00"/>
                </a:highlight>
                <a:latin typeface="Calibri" panose="020F0502020204030204" pitchFamily="34" charset="0"/>
                <a:cs typeface="Calibri" panose="020F0502020204030204" pitchFamily="34" charset="0"/>
              </a:rPr>
              <a:t>One of the two who heard John speak and followed him was Andrew, Simon Peter’s brother. </a:t>
            </a:r>
            <a:r>
              <a:rPr lang="en-US" sz="2800" b="1" i="0" baseline="30000" dirty="0">
                <a:solidFill>
                  <a:srgbClr val="000000"/>
                </a:solidFill>
                <a:effectLst/>
                <a:latin typeface="Calibri" panose="020F0502020204030204" pitchFamily="34" charset="0"/>
                <a:cs typeface="Calibri" panose="020F0502020204030204" pitchFamily="34" charset="0"/>
              </a:rPr>
              <a:t>41 </a:t>
            </a:r>
            <a:r>
              <a:rPr lang="en-US" sz="2800" b="0" i="0" dirty="0">
                <a:solidFill>
                  <a:srgbClr val="000000"/>
                </a:solidFill>
                <a:effectLst/>
                <a:latin typeface="Calibri" panose="020F0502020204030204" pitchFamily="34" charset="0"/>
                <a:cs typeface="Calibri" panose="020F0502020204030204" pitchFamily="34" charset="0"/>
              </a:rPr>
              <a:t>He first found his brother Simon and said to him, “We have found the Messiah” (which is translated Anointed</a:t>
            </a:r>
            <a:r>
              <a:rPr lang="en-US" sz="2800" b="0" i="0" baseline="30000" dirty="0">
                <a:solidFill>
                  <a:srgbClr val="000000"/>
                </a:solidFill>
                <a:effectLst/>
                <a:latin typeface="Calibri" panose="020F0502020204030204" pitchFamily="34" charset="0"/>
                <a:cs typeface="Calibri" panose="020F0502020204030204" pitchFamily="34" charset="0"/>
              </a:rPr>
              <a:t>[</a:t>
            </a:r>
            <a:r>
              <a:rPr lang="en-US" sz="2800" b="0" i="0" baseline="30000" dirty="0">
                <a:solidFill>
                  <a:srgbClr val="4A4A4A"/>
                </a:solidFill>
                <a:effectLst/>
                <a:latin typeface="Calibri" panose="020F0502020204030204" pitchFamily="34" charset="0"/>
                <a:cs typeface="Calibri" panose="020F0502020204030204" pitchFamily="34" charset="0"/>
                <a:hlinkClick r:id="rId2" tooltip="See footnote a"/>
              </a:rPr>
              <a:t>a</a:t>
            </a:r>
            <a:r>
              <a:rPr lang="en-US" sz="2800" b="0" i="0" baseline="30000" dirty="0">
                <a:solidFill>
                  <a:srgbClr val="00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en-US" sz="2800" b="1" i="0" baseline="30000" dirty="0">
                <a:solidFill>
                  <a:srgbClr val="000000"/>
                </a:solidFill>
                <a:effectLst/>
                <a:latin typeface="Calibri" panose="020F0502020204030204" pitchFamily="34" charset="0"/>
                <a:cs typeface="Calibri" panose="020F0502020204030204" pitchFamily="34" charset="0"/>
              </a:rPr>
              <a:t>42 </a:t>
            </a:r>
            <a:r>
              <a:rPr lang="en-US" sz="2800" b="0" i="0" dirty="0">
                <a:solidFill>
                  <a:srgbClr val="000000"/>
                </a:solidFill>
                <a:effectLst/>
                <a:latin typeface="Calibri" panose="020F0502020204030204" pitchFamily="34" charset="0"/>
                <a:cs typeface="Calibri" panose="020F0502020204030204" pitchFamily="34" charset="0"/>
              </a:rPr>
              <a:t>He brought Simon</a:t>
            </a:r>
            <a:r>
              <a:rPr lang="en-US" sz="2800" b="0" i="0" baseline="30000" dirty="0">
                <a:solidFill>
                  <a:srgbClr val="000000"/>
                </a:solidFill>
                <a:effectLst/>
                <a:latin typeface="Calibri" panose="020F0502020204030204" pitchFamily="34" charset="0"/>
                <a:cs typeface="Calibri" panose="020F0502020204030204" pitchFamily="34" charset="0"/>
              </a:rPr>
              <a:t>[</a:t>
            </a:r>
            <a:r>
              <a:rPr lang="en-US" sz="2800" b="0" i="0" baseline="30000" dirty="0">
                <a:solidFill>
                  <a:srgbClr val="4A4A4A"/>
                </a:solidFill>
                <a:effectLst/>
                <a:latin typeface="Calibri" panose="020F0502020204030204" pitchFamily="34" charset="0"/>
                <a:cs typeface="Calibri" panose="020F0502020204030204" pitchFamily="34" charset="0"/>
                <a:hlinkClick r:id="rId3" tooltip="See footnote b"/>
              </a:rPr>
              <a:t>b</a:t>
            </a:r>
            <a:r>
              <a:rPr lang="en-US" sz="2800" b="0" i="0" baseline="30000" dirty="0">
                <a:solidFill>
                  <a:srgbClr val="00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to Jesus, who looked at him and said, “You are Simon son of John. You are to be called Cephas”</a:t>
            </a:r>
            <a:r>
              <a:rPr lang="en-US" sz="2800" b="0" i="0" baseline="30000" dirty="0">
                <a:solidFill>
                  <a:srgbClr val="000000"/>
                </a:solidFill>
                <a:effectLst/>
                <a:latin typeface="Calibri" panose="020F0502020204030204" pitchFamily="34" charset="0"/>
                <a:cs typeface="Calibri" panose="020F0502020204030204" pitchFamily="34" charset="0"/>
              </a:rPr>
              <a:t>[</a:t>
            </a:r>
            <a:r>
              <a:rPr lang="en-US" sz="2800" b="0" i="0" baseline="30000" dirty="0">
                <a:solidFill>
                  <a:srgbClr val="4A4A4A"/>
                </a:solidFill>
                <a:effectLst/>
                <a:latin typeface="Calibri" panose="020F0502020204030204" pitchFamily="34" charset="0"/>
                <a:cs typeface="Calibri" panose="020F0502020204030204" pitchFamily="34" charset="0"/>
                <a:hlinkClick r:id="rId4" tooltip="See footnote c"/>
              </a:rPr>
              <a:t>c</a:t>
            </a:r>
            <a:r>
              <a:rPr lang="en-US" sz="2800" b="0" i="0" baseline="30000" dirty="0">
                <a:solidFill>
                  <a:srgbClr val="00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(which is translated Peter</a:t>
            </a:r>
            <a:r>
              <a:rPr lang="en-US" sz="2800" b="0" i="0" baseline="30000" dirty="0">
                <a:solidFill>
                  <a:srgbClr val="000000"/>
                </a:solidFill>
                <a:effectLst/>
                <a:latin typeface="Calibri" panose="020F0502020204030204" pitchFamily="34" charset="0"/>
                <a:cs typeface="Calibri" panose="020F0502020204030204" pitchFamily="34" charset="0"/>
              </a:rPr>
              <a:t>[</a:t>
            </a:r>
            <a:r>
              <a:rPr lang="en-US" sz="2800" b="0" i="0" baseline="30000" dirty="0">
                <a:solidFill>
                  <a:srgbClr val="4A4A4A"/>
                </a:solidFill>
                <a:effectLst/>
                <a:latin typeface="Calibri" panose="020F0502020204030204" pitchFamily="34" charset="0"/>
                <a:cs typeface="Calibri" panose="020F0502020204030204" pitchFamily="34" charset="0"/>
                <a:hlinkClick r:id="rId5" tooltip="See footnote d"/>
              </a:rPr>
              <a:t>d</a:t>
            </a:r>
            <a:r>
              <a:rPr lang="en-US" sz="2800" b="0" i="0" baseline="30000" dirty="0">
                <a:solidFill>
                  <a:srgbClr val="00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a:t>
            </a:r>
          </a:p>
          <a:p>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(John 1:35-42 NRSVUE)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9146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B142-3D7D-8E9C-52F2-F1CDC1E7E14D}"/>
              </a:ext>
            </a:extLst>
          </p:cNvPr>
          <p:cNvSpPr>
            <a:spLocks noGrp="1"/>
          </p:cNvSpPr>
          <p:nvPr>
            <p:ph type="title"/>
          </p:nvPr>
        </p:nvSpPr>
        <p:spPr>
          <a:xfrm>
            <a:off x="581192" y="702156"/>
            <a:ext cx="11029616" cy="583719"/>
          </a:xfrm>
        </p:spPr>
        <p:txBody>
          <a:bodyPr/>
          <a:lstStyle/>
          <a:p>
            <a:pPr algn="ctr"/>
            <a:r>
              <a:rPr lang="en-US" b="1" dirty="0"/>
              <a:t>Discussion Questions </a:t>
            </a:r>
            <a:r>
              <a:rPr lang="en-US" b="1" dirty="0" err="1"/>
              <a:t>con’t</a:t>
            </a:r>
            <a:r>
              <a:rPr lang="en-US" b="1" dirty="0"/>
              <a:t>.</a:t>
            </a:r>
          </a:p>
        </p:txBody>
      </p:sp>
      <p:sp>
        <p:nvSpPr>
          <p:cNvPr id="3" name="Content Placeholder 2">
            <a:extLst>
              <a:ext uri="{FF2B5EF4-FFF2-40B4-BE49-F238E27FC236}">
                <a16:creationId xmlns:a16="http://schemas.microsoft.com/office/drawing/2014/main" id="{2C269A9A-EEF9-E86B-3B67-72339A009117}"/>
              </a:ext>
            </a:extLst>
          </p:cNvPr>
          <p:cNvSpPr>
            <a:spLocks noGrp="1"/>
          </p:cNvSpPr>
          <p:nvPr>
            <p:ph idx="1"/>
          </p:nvPr>
        </p:nvSpPr>
        <p:spPr>
          <a:xfrm>
            <a:off x="581192" y="1409700"/>
            <a:ext cx="11029615" cy="5295900"/>
          </a:xfrm>
        </p:spPr>
        <p:txBody>
          <a:bodyPr>
            <a:normAutofit fontScale="92500" lnSpcReduction="10000"/>
          </a:bodyPr>
          <a:lstStyle/>
          <a:p>
            <a:r>
              <a:rPr lang="en-US" sz="2800" dirty="0">
                <a:latin typeface="Calibri" panose="020F0502020204030204" pitchFamily="34" charset="0"/>
                <a:cs typeface="Calibri" panose="020F0502020204030204" pitchFamily="34" charset="0"/>
              </a:rPr>
              <a:t>Can you think of a time in your life when God was inviting you to “walk on water”? What about to stop your busyness and listen, or to recognize your pride and pursue something other than greatness, or to accept a call from God that put you way outside of the familiar and comfortable?</a:t>
            </a:r>
          </a:p>
          <a:p>
            <a:r>
              <a:rPr lang="en-US" sz="2800" dirty="0">
                <a:latin typeface="Calibri" panose="020F0502020204030204" pitchFamily="34" charset="0"/>
                <a:cs typeface="Calibri" panose="020F0502020204030204" pitchFamily="34" charset="0"/>
              </a:rPr>
              <a:t>In what ways are you courageous in your faith? In what ways fearful?</a:t>
            </a:r>
          </a:p>
          <a:p>
            <a:r>
              <a:rPr lang="en-US" sz="2800" dirty="0">
                <a:latin typeface="Calibri" panose="020F0502020204030204" pitchFamily="34" charset="0"/>
                <a:cs typeface="Calibri" panose="020F0502020204030204" pitchFamily="34" charset="0"/>
              </a:rPr>
              <a:t>In what ways do you cling to tradition? In what ways do you break boundaries?</a:t>
            </a:r>
          </a:p>
          <a:p>
            <a:r>
              <a:rPr lang="en-US" sz="2800" dirty="0">
                <a:latin typeface="Calibri" panose="020F0502020204030204" pitchFamily="34" charset="0"/>
                <a:cs typeface="Calibri" panose="020F0502020204030204" pitchFamily="34" charset="0"/>
              </a:rPr>
              <a:t>How far outside your comfort zone have you stepped because of faith?</a:t>
            </a:r>
          </a:p>
          <a:p>
            <a:r>
              <a:rPr lang="en-US" sz="2800" dirty="0">
                <a:latin typeface="Calibri" panose="020F0502020204030204" pitchFamily="34" charset="0"/>
                <a:cs typeface="Calibri" panose="020F0502020204030204" pitchFamily="34" charset="0"/>
              </a:rPr>
              <a:t>Is it OK for pastors to have “inner circle friends” in their flocks if Jesus did in his?</a:t>
            </a:r>
          </a:p>
          <a:p>
            <a:endParaRPr lang="en-US" dirty="0"/>
          </a:p>
        </p:txBody>
      </p:sp>
    </p:spTree>
    <p:extLst>
      <p:ext uri="{BB962C8B-B14F-4D97-AF65-F5344CB8AC3E}">
        <p14:creationId xmlns:p14="http://schemas.microsoft.com/office/powerpoint/2010/main" val="5639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F561C1E-D73B-A08C-96A7-149ADB4F17CA}"/>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dirty="0">
                <a:solidFill>
                  <a:schemeClr val="tx1"/>
                </a:solidFill>
              </a:rPr>
              <a:t>Finding Your Roots</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Graphical user interface, text, application&#10;&#10;Description automatically generated">
            <a:extLst>
              <a:ext uri="{FF2B5EF4-FFF2-40B4-BE49-F238E27FC236}">
                <a16:creationId xmlns:a16="http://schemas.microsoft.com/office/drawing/2014/main" id="{9EB67712-4EDB-30A0-4CE4-DAC0453FEF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60" b="30209"/>
          <a:stretch/>
        </p:blipFill>
        <p:spPr>
          <a:xfrm>
            <a:off x="4654295" y="10"/>
            <a:ext cx="7537705" cy="6857990"/>
          </a:xfrm>
          <a:prstGeom prst="rect">
            <a:avLst/>
          </a:prstGeom>
        </p:spPr>
      </p:pic>
    </p:spTree>
    <p:extLst>
      <p:ext uri="{BB962C8B-B14F-4D97-AF65-F5344CB8AC3E}">
        <p14:creationId xmlns:p14="http://schemas.microsoft.com/office/powerpoint/2010/main" val="11363787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0199-3039-4ABE-9475-2A80DBBB793E}"/>
              </a:ext>
            </a:extLst>
          </p:cNvPr>
          <p:cNvSpPr>
            <a:spLocks noGrp="1"/>
          </p:cNvSpPr>
          <p:nvPr>
            <p:ph type="title"/>
          </p:nvPr>
        </p:nvSpPr>
        <p:spPr>
          <a:xfrm>
            <a:off x="581192" y="559838"/>
            <a:ext cx="11029616" cy="550505"/>
          </a:xfrm>
        </p:spPr>
        <p:txBody>
          <a:bodyPr>
            <a:noAutofit/>
          </a:bodyPr>
          <a:lstStyle/>
          <a:p>
            <a:pPr algn="ctr"/>
            <a:r>
              <a:rPr lang="en-US" sz="3600" b="1" dirty="0">
                <a:latin typeface="Calibri" panose="020F0502020204030204" pitchFamily="34" charset="0"/>
                <a:cs typeface="Calibri" panose="020F0502020204030204" pitchFamily="34" charset="0"/>
              </a:rPr>
              <a:t>Disciple</a:t>
            </a:r>
          </a:p>
        </p:txBody>
      </p:sp>
      <p:sp>
        <p:nvSpPr>
          <p:cNvPr id="3" name="Content Placeholder 2">
            <a:extLst>
              <a:ext uri="{FF2B5EF4-FFF2-40B4-BE49-F238E27FC236}">
                <a16:creationId xmlns:a16="http://schemas.microsoft.com/office/drawing/2014/main" id="{2F8861B6-6A8A-BD9E-A6F5-1D935D1B51FF}"/>
              </a:ext>
            </a:extLst>
          </p:cNvPr>
          <p:cNvSpPr>
            <a:spLocks noGrp="1"/>
          </p:cNvSpPr>
          <p:nvPr>
            <p:ph idx="1"/>
          </p:nvPr>
        </p:nvSpPr>
        <p:spPr>
          <a:xfrm>
            <a:off x="581192" y="1110343"/>
            <a:ext cx="11029615" cy="5490482"/>
          </a:xfrm>
        </p:spPr>
        <p:txBody>
          <a:bodyPr>
            <a:noAutofit/>
          </a:bodyPr>
          <a:lstStyle/>
          <a:p>
            <a:r>
              <a:rPr lang="en-US" sz="2400" dirty="0">
                <a:latin typeface="Calibri" panose="020F0502020204030204" pitchFamily="34" charset="0"/>
                <a:cs typeface="Calibri" panose="020F0502020204030204" pitchFamily="34" charset="0"/>
              </a:rPr>
              <a:t>Definition: A learner or student (from the Greek </a:t>
            </a:r>
            <a:r>
              <a:rPr lang="en-US" sz="2400" i="1" dirty="0" err="1">
                <a:latin typeface="Calibri" panose="020F0502020204030204" pitchFamily="34" charset="0"/>
                <a:cs typeface="Calibri" panose="020F0502020204030204" pitchFamily="34" charset="0"/>
              </a:rPr>
              <a:t>mathetes</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In the canonical gospels this term is used to refer to twelve men whom Jesus chose as his closest followers and/or who asked to learn from and follow him. </a:t>
            </a:r>
          </a:p>
          <a:p>
            <a:r>
              <a:rPr lang="en-US" sz="2400" dirty="0">
                <a:latin typeface="Calibri" panose="020F0502020204030204" pitchFamily="34" charset="0"/>
                <a:cs typeface="Calibri" panose="020F0502020204030204" pitchFamily="34" charset="0"/>
              </a:rPr>
              <a:t>Also, more generally, the term means followers of Jesus who believed in him, learned from him, and tried to follow his way.  </a:t>
            </a:r>
            <a:r>
              <a:rPr lang="en-US" sz="2400" i="1" dirty="0">
                <a:latin typeface="Calibri" panose="020F0502020204030204" pitchFamily="34" charset="0"/>
                <a:cs typeface="Calibri" panose="020F0502020204030204" pitchFamily="34" charset="0"/>
              </a:rPr>
              <a:t>Luke</a:t>
            </a:r>
            <a:r>
              <a:rPr lang="en-US" sz="2400" dirty="0">
                <a:latin typeface="Calibri" panose="020F0502020204030204" pitchFamily="34" charset="0"/>
                <a:cs typeface="Calibri" panose="020F0502020204030204" pitchFamily="34" charset="0"/>
              </a:rPr>
              <a:t> 10 speaks of Jesus sending out seventy such disciples on a mission of evangelism and healing. All four gospels also mention a core group of women who remained with Jesus all the way to the cross. The </a:t>
            </a:r>
            <a:r>
              <a:rPr lang="en-US" sz="2400" i="1" dirty="0">
                <a:latin typeface="Calibri" panose="020F0502020204030204" pitchFamily="34" charset="0"/>
                <a:cs typeface="Calibri" panose="020F0502020204030204" pitchFamily="34" charset="0"/>
              </a:rPr>
              <a:t>Book of Acts</a:t>
            </a:r>
            <a:r>
              <a:rPr lang="en-US" sz="2400" dirty="0">
                <a:latin typeface="Calibri" panose="020F0502020204030204" pitchFamily="34" charset="0"/>
                <a:cs typeface="Calibri" panose="020F0502020204030204" pitchFamily="34" charset="0"/>
              </a:rPr>
              <a:t> also refers to some of the people who believed the good news of the Gospel as “disciples” as well.  </a:t>
            </a:r>
          </a:p>
          <a:p>
            <a:r>
              <a:rPr lang="en-US" sz="2400" dirty="0">
                <a:latin typeface="Calibri" panose="020F0502020204030204" pitchFamily="34" charset="0"/>
                <a:cs typeface="Calibri" panose="020F0502020204030204" pitchFamily="34" charset="0"/>
              </a:rPr>
              <a:t>This class will explore the stories of all these different types of disciples, not just the Twelve. All of these people could also be called “apostles”, which means “those who have been sent,” because Jesus sent everyone to share the good news. </a:t>
            </a:r>
          </a:p>
        </p:txBody>
      </p:sp>
    </p:spTree>
    <p:extLst>
      <p:ext uri="{BB962C8B-B14F-4D97-AF65-F5344CB8AC3E}">
        <p14:creationId xmlns:p14="http://schemas.microsoft.com/office/powerpoint/2010/main" val="396284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DDEC-C161-AED2-BB30-AE32AE414B9B}"/>
              </a:ext>
            </a:extLst>
          </p:cNvPr>
          <p:cNvSpPr>
            <a:spLocks noGrp="1"/>
          </p:cNvSpPr>
          <p:nvPr>
            <p:ph type="title"/>
          </p:nvPr>
        </p:nvSpPr>
        <p:spPr>
          <a:xfrm>
            <a:off x="581192" y="504826"/>
            <a:ext cx="11029616" cy="514350"/>
          </a:xfrm>
        </p:spPr>
        <p:txBody>
          <a:bodyPr/>
          <a:lstStyle/>
          <a:p>
            <a:pPr algn="ctr"/>
            <a:r>
              <a:rPr lang="en-US" dirty="0"/>
              <a:t>Syllabus</a:t>
            </a:r>
          </a:p>
        </p:txBody>
      </p:sp>
      <p:sp>
        <p:nvSpPr>
          <p:cNvPr id="3" name="Content Placeholder 2">
            <a:extLst>
              <a:ext uri="{FF2B5EF4-FFF2-40B4-BE49-F238E27FC236}">
                <a16:creationId xmlns:a16="http://schemas.microsoft.com/office/drawing/2014/main" id="{512EA111-8DB7-13F2-2D08-F49EC5B2ACE8}"/>
              </a:ext>
            </a:extLst>
          </p:cNvPr>
          <p:cNvSpPr>
            <a:spLocks noGrp="1"/>
          </p:cNvSpPr>
          <p:nvPr>
            <p:ph idx="1"/>
          </p:nvPr>
        </p:nvSpPr>
        <p:spPr>
          <a:xfrm>
            <a:off x="581192" y="1628775"/>
            <a:ext cx="11029615" cy="4953000"/>
          </a:xfrm>
        </p:spPr>
        <p:txBody>
          <a:bodyPr>
            <a:noAutofit/>
          </a:bodyPr>
          <a:lstStyle/>
          <a:p>
            <a:r>
              <a:rPr lang="en-US" sz="2400" dirty="0"/>
              <a:t>Session One - DISCIPLES IN THE INNER CIRCLE</a:t>
            </a:r>
          </a:p>
          <a:p>
            <a:r>
              <a:rPr lang="en-US" sz="2400" dirty="0"/>
              <a:t>Session Two - EVANGELISTS, ENCOURAGERS, AND EQUIPPERS: Andrew, Barnabas, Matthias, Joanna, Susanna, 	Mary (wife of </a:t>
            </a:r>
            <a:r>
              <a:rPr lang="en-US" sz="2400" dirty="0" err="1"/>
              <a:t>Clopas</a:t>
            </a:r>
            <a:r>
              <a:rPr lang="en-US" sz="2400" dirty="0"/>
              <a:t>), Joseph of Arimathea, Lydia</a:t>
            </a:r>
          </a:p>
          <a:p>
            <a:r>
              <a:rPr lang="en-US" sz="2400" dirty="0"/>
              <a:t>Session Three - SCHOLARS, MANAGERS, AND SPOKESPEOPLE: Nathaniel, Thomas, Philip, Priscilla, Phoebe </a:t>
            </a:r>
          </a:p>
          <a:p>
            <a:r>
              <a:rPr lang="en-US" sz="2400" dirty="0"/>
              <a:t>Session Four - OUTCASTS AND OUTLIERS: Matthew, Mary Magdalene, “Three-word” disciples: James the Lesser, Simon the Zealot, Judas (not Iscariot)</a:t>
            </a:r>
          </a:p>
          <a:p>
            <a:r>
              <a:rPr lang="en-US" sz="2400" dirty="0"/>
              <a:t>Session Five - MARTYRS FOR A CAUSE: Judas Iscariot, Stephen, Paul; Spiritual Gifts &amp; Conclusions</a:t>
            </a:r>
          </a:p>
        </p:txBody>
      </p:sp>
    </p:spTree>
    <p:extLst>
      <p:ext uri="{BB962C8B-B14F-4D97-AF65-F5344CB8AC3E}">
        <p14:creationId xmlns:p14="http://schemas.microsoft.com/office/powerpoint/2010/main" val="39016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D31BA885-BCDF-E17C-5BA8-A6042CB98F79}"/>
              </a:ext>
            </a:extLst>
          </p:cNvPr>
          <p:cNvSpPr>
            <a:spLocks noGrp="1"/>
          </p:cNvSpPr>
          <p:nvPr>
            <p:ph type="title"/>
          </p:nvPr>
        </p:nvSpPr>
        <p:spPr>
          <a:xfrm>
            <a:off x="609906" y="702156"/>
            <a:ext cx="3568661" cy="1188720"/>
          </a:xfrm>
        </p:spPr>
        <p:txBody>
          <a:bodyPr>
            <a:noAutofit/>
          </a:bodyPr>
          <a:lstStyle/>
          <a:p>
            <a:pPr algn="ctr"/>
            <a:r>
              <a:rPr lang="en-US" sz="2800" dirty="0">
                <a:latin typeface="Calibri" panose="020F0502020204030204" pitchFamily="34" charset="0"/>
                <a:cs typeface="Calibri" panose="020F0502020204030204" pitchFamily="34" charset="0"/>
              </a:rPr>
              <a:t>Jesus’ inner circle- The disciples he favored most</a:t>
            </a:r>
          </a:p>
        </p:txBody>
      </p:sp>
      <p:sp>
        <p:nvSpPr>
          <p:cNvPr id="17" name="Rectangle 1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93E798F7-EFE4-CE6C-FEDD-9600B446C8A9}"/>
              </a:ext>
            </a:extLst>
          </p:cNvPr>
          <p:cNvSpPr>
            <a:spLocks noGrp="1"/>
          </p:cNvSpPr>
          <p:nvPr>
            <p:ph idx="1"/>
          </p:nvPr>
        </p:nvSpPr>
        <p:spPr>
          <a:xfrm>
            <a:off x="609906" y="2143125"/>
            <a:ext cx="3568661" cy="4362450"/>
          </a:xfrm>
        </p:spPr>
        <p:txBody>
          <a:bodyPr>
            <a:noAutofit/>
          </a:bodyPr>
          <a:lstStyle/>
          <a:p>
            <a:r>
              <a:rPr lang="en-US" sz="2800" dirty="0">
                <a:latin typeface="Calibri" panose="020F0502020204030204" pitchFamily="34" charset="0"/>
                <a:cs typeface="Calibri" panose="020F0502020204030204" pitchFamily="34" charset="0"/>
              </a:rPr>
              <a:t>Peter</a:t>
            </a:r>
          </a:p>
          <a:p>
            <a:r>
              <a:rPr lang="en-US" sz="2800" dirty="0">
                <a:latin typeface="Calibri" panose="020F0502020204030204" pitchFamily="34" charset="0"/>
                <a:cs typeface="Calibri" panose="020F0502020204030204" pitchFamily="34" charset="0"/>
              </a:rPr>
              <a:t>James and John Zebedee</a:t>
            </a:r>
          </a:p>
          <a:p>
            <a:r>
              <a:rPr lang="en-US" sz="2800" dirty="0">
                <a:latin typeface="Calibri" panose="020F0502020204030204" pitchFamily="34" charset="0"/>
                <a:cs typeface="Calibri" panose="020F0502020204030204" pitchFamily="34" charset="0"/>
              </a:rPr>
              <a:t>Mary (his mother)</a:t>
            </a:r>
          </a:p>
          <a:p>
            <a:r>
              <a:rPr lang="en-US" sz="2800" dirty="0">
                <a:latin typeface="Calibri" panose="020F0502020204030204" pitchFamily="34" charset="0"/>
                <a:cs typeface="Calibri" panose="020F0502020204030204" pitchFamily="34" charset="0"/>
              </a:rPr>
              <a:t>Mary, Martha and Lazarus of Bethany</a:t>
            </a:r>
          </a:p>
        </p:txBody>
      </p:sp>
      <p:pic>
        <p:nvPicPr>
          <p:cNvPr id="8" name="Content Placeholder 7" descr="Diagram, schematic&#10;&#10;Description automatically generated">
            <a:extLst>
              <a:ext uri="{FF2B5EF4-FFF2-40B4-BE49-F238E27FC236}">
                <a16:creationId xmlns:a16="http://schemas.microsoft.com/office/drawing/2014/main" id="{0B0E44D3-6047-AF88-B86F-819445E39899}"/>
              </a:ext>
            </a:extLst>
          </p:cNvPr>
          <p:cNvPicPr>
            <a:picLocks noChangeAspect="1"/>
          </p:cNvPicPr>
          <p:nvPr/>
        </p:nvPicPr>
        <p:blipFill rotWithShape="1">
          <a:blip r:embed="rId2">
            <a:extLst>
              <a:ext uri="{28A0092B-C50C-407E-A947-70E740481C1C}">
                <a14:useLocalDpi xmlns:a14="http://schemas.microsoft.com/office/drawing/2010/main" val="0"/>
              </a:ext>
            </a:extLst>
          </a:blip>
          <a:srcRect l="4933" r="21700" b="-1"/>
          <a:stretch/>
        </p:blipFill>
        <p:spPr>
          <a:xfrm>
            <a:off x="4654295" y="10"/>
            <a:ext cx="7537705" cy="6857990"/>
          </a:xfrm>
          <a:prstGeom prst="rect">
            <a:avLst/>
          </a:prstGeom>
        </p:spPr>
      </p:pic>
    </p:spTree>
    <p:extLst>
      <p:ext uri="{BB962C8B-B14F-4D97-AF65-F5344CB8AC3E}">
        <p14:creationId xmlns:p14="http://schemas.microsoft.com/office/powerpoint/2010/main" val="175866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holding a baby&#10;&#10;Description automatically generated">
            <a:extLst>
              <a:ext uri="{FF2B5EF4-FFF2-40B4-BE49-F238E27FC236}">
                <a16:creationId xmlns:a16="http://schemas.microsoft.com/office/drawing/2014/main" id="{15CA898C-57AD-3ED9-9302-28BA47A2DE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20204-0CC5-B6E8-CCFC-4C09B79FF06D}"/>
              </a:ext>
            </a:extLst>
          </p:cNvPr>
          <p:cNvSpPr>
            <a:spLocks noGrp="1"/>
          </p:cNvSpPr>
          <p:nvPr>
            <p:ph type="title"/>
          </p:nvPr>
        </p:nvSpPr>
        <p:spPr>
          <a:xfrm>
            <a:off x="2103121" y="4727173"/>
            <a:ext cx="7985759" cy="868823"/>
          </a:xfrm>
        </p:spPr>
        <p:txBody>
          <a:bodyPr vert="horz" lIns="91440" tIns="45720" rIns="91440" bIns="45720" rtlCol="0" anchor="b">
            <a:normAutofit/>
          </a:bodyPr>
          <a:lstStyle/>
          <a:p>
            <a:pPr algn="ctr"/>
            <a:r>
              <a:rPr lang="en-US" sz="4000">
                <a:solidFill>
                  <a:schemeClr val="bg1"/>
                </a:solidFill>
              </a:rPr>
              <a:t>Mary Mother of Jesus</a:t>
            </a:r>
          </a:p>
        </p:txBody>
      </p:sp>
    </p:spTree>
    <p:extLst>
      <p:ext uri="{BB962C8B-B14F-4D97-AF65-F5344CB8AC3E}">
        <p14:creationId xmlns:p14="http://schemas.microsoft.com/office/powerpoint/2010/main" val="423172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6441-A3E6-43DC-131F-E5FED9A3D2A7}"/>
              </a:ext>
            </a:extLst>
          </p:cNvPr>
          <p:cNvSpPr>
            <a:spLocks noGrp="1"/>
          </p:cNvSpPr>
          <p:nvPr>
            <p:ph type="title"/>
          </p:nvPr>
        </p:nvSpPr>
        <p:spPr>
          <a:xfrm>
            <a:off x="581192" y="702156"/>
            <a:ext cx="11029616" cy="736119"/>
          </a:xfrm>
        </p:spPr>
        <p:txBody>
          <a:bodyPr>
            <a:normAutofit/>
          </a:bodyPr>
          <a:lstStyle/>
          <a:p>
            <a:pPr algn="ctr"/>
            <a:r>
              <a:rPr lang="en-US" sz="3600" b="1" dirty="0"/>
              <a:t>Scripture lessons</a:t>
            </a:r>
          </a:p>
        </p:txBody>
      </p:sp>
      <p:sp>
        <p:nvSpPr>
          <p:cNvPr id="3" name="Content Placeholder 2">
            <a:extLst>
              <a:ext uri="{FF2B5EF4-FFF2-40B4-BE49-F238E27FC236}">
                <a16:creationId xmlns:a16="http://schemas.microsoft.com/office/drawing/2014/main" id="{8E69B810-4103-BACD-C81D-299E1AAFFC22}"/>
              </a:ext>
            </a:extLst>
          </p:cNvPr>
          <p:cNvSpPr>
            <a:spLocks noGrp="1"/>
          </p:cNvSpPr>
          <p:nvPr>
            <p:ph idx="1"/>
          </p:nvPr>
        </p:nvSpPr>
        <p:spPr>
          <a:xfrm>
            <a:off x="581192" y="1660849"/>
            <a:ext cx="11029615" cy="4314501"/>
          </a:xfrm>
        </p:spPr>
        <p:txBody>
          <a:bodyPr>
            <a:normAutofit fontScale="92500" lnSpcReduction="20000"/>
          </a:bodyPr>
          <a:lstStyle/>
          <a:p>
            <a:r>
              <a:rPr lang="en-US" sz="4000" dirty="0">
                <a:latin typeface="Calibri" panose="020F0502020204030204" pitchFamily="34" charset="0"/>
                <a:cs typeface="Calibri" panose="020F0502020204030204" pitchFamily="34" charset="0"/>
              </a:rPr>
              <a:t>Luke 1:26-56; 2:41-51; </a:t>
            </a:r>
          </a:p>
          <a:p>
            <a:r>
              <a:rPr lang="en-US" sz="4000" dirty="0">
                <a:latin typeface="Calibri" panose="020F0502020204030204" pitchFamily="34" charset="0"/>
                <a:cs typeface="Calibri" panose="020F0502020204030204" pitchFamily="34" charset="0"/>
              </a:rPr>
              <a:t>John 2:1-12</a:t>
            </a:r>
          </a:p>
          <a:p>
            <a:r>
              <a:rPr lang="en-US" sz="4000" dirty="0">
                <a:latin typeface="Calibri" panose="020F0502020204030204" pitchFamily="34" charset="0"/>
                <a:cs typeface="Calibri" panose="020F0502020204030204" pitchFamily="34" charset="0"/>
              </a:rPr>
              <a:t>(Non-canonical </a:t>
            </a:r>
            <a:r>
              <a:rPr lang="en-US" sz="4000" i="1" dirty="0">
                <a:latin typeface="Calibri" panose="020F0502020204030204" pitchFamily="34" charset="0"/>
                <a:cs typeface="Calibri" panose="020F0502020204030204" pitchFamily="34" charset="0"/>
              </a:rPr>
              <a:t>Infancy Gospel of James- </a:t>
            </a:r>
            <a:r>
              <a:rPr lang="en-US" sz="4000" dirty="0">
                <a:latin typeface="Calibri" panose="020F0502020204030204" pitchFamily="34" charset="0"/>
                <a:cs typeface="Calibri" panose="020F0502020204030204" pitchFamily="34" charset="0"/>
              </a:rPr>
              <a:t>immaculate conception)</a:t>
            </a:r>
          </a:p>
          <a:p>
            <a:r>
              <a:rPr lang="en-US" sz="4000" dirty="0">
                <a:latin typeface="Calibri" panose="020F0502020204030204" pitchFamily="34" charset="0"/>
                <a:cs typeface="Calibri" panose="020F0502020204030204" pitchFamily="34" charset="0"/>
              </a:rPr>
              <a:t>What can we learn about Mary from these texts? What were her best qualities as the first disciple?</a:t>
            </a:r>
          </a:p>
        </p:txBody>
      </p:sp>
    </p:spTree>
    <p:extLst>
      <p:ext uri="{BB962C8B-B14F-4D97-AF65-F5344CB8AC3E}">
        <p14:creationId xmlns:p14="http://schemas.microsoft.com/office/powerpoint/2010/main" val="2123013736"/>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3111</TotalTime>
  <Words>2541</Words>
  <Application>Microsoft Office PowerPoint</Application>
  <PresentationFormat>Widescreen</PresentationFormat>
  <Paragraphs>101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 Nova Light</vt:lpstr>
      <vt:lpstr>Calibri</vt:lpstr>
      <vt:lpstr>Gill Sans MT</vt:lpstr>
      <vt:lpstr>Wingdings 2</vt:lpstr>
      <vt:lpstr>DividendVTI</vt:lpstr>
      <vt:lpstr>Those who said ‘Yes’ to Christ’s call: </vt:lpstr>
      <vt:lpstr>John 1 and the unnamed disciple</vt:lpstr>
      <vt:lpstr>PowerPoint Presentation</vt:lpstr>
      <vt:lpstr>Finding Your Roots</vt:lpstr>
      <vt:lpstr>Disciple</vt:lpstr>
      <vt:lpstr>Syllabus</vt:lpstr>
      <vt:lpstr>Jesus’ inner circle- The disciples he favored most</vt:lpstr>
      <vt:lpstr>Mary Mother of Jesus</vt:lpstr>
      <vt:lpstr>Scripture lessons</vt:lpstr>
      <vt:lpstr>Qualities</vt:lpstr>
      <vt:lpstr>Simon peter</vt:lpstr>
      <vt:lpstr> From Adam Hamilton’s Book  Simon Peter: Flawed but faithful disciple</vt:lpstr>
      <vt:lpstr>Some key stories: </vt:lpstr>
      <vt:lpstr>Tradition</vt:lpstr>
      <vt:lpstr>PowerPoint Presentation</vt:lpstr>
      <vt:lpstr>Strengths/ Gifts/ Weaknesses and growing edges</vt:lpstr>
      <vt:lpstr>James and John Zebedee (Sons of Boangernes)</vt:lpstr>
      <vt:lpstr>Scripture lessons</vt:lpstr>
      <vt:lpstr>Tradition</vt:lpstr>
      <vt:lpstr>PowerPoint Presentation</vt:lpstr>
      <vt:lpstr>Strengths/ Gifts/ Weaknesses and growing edges</vt:lpstr>
      <vt:lpstr>Mary and Martha of Bethany</vt:lpstr>
      <vt:lpstr>Scripture lessons</vt:lpstr>
      <vt:lpstr>Tradition</vt:lpstr>
      <vt:lpstr>Traditions con’t.</vt:lpstr>
      <vt:lpstr>Strengths/ Gifts/ Weaknesses and growing edges</vt:lpstr>
      <vt:lpstr>lazarus</vt:lpstr>
      <vt:lpstr>John Chapter 11 + Tradition</vt:lpstr>
      <vt:lpstr>Discussion</vt:lpstr>
      <vt:lpstr>Discussion Questions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said ‘Yes’ to Christ’s call:</dc:title>
  <dc:creator>Elizabeth McLean</dc:creator>
  <cp:lastModifiedBy>Elizabeth McLean</cp:lastModifiedBy>
  <cp:revision>17</cp:revision>
  <dcterms:created xsi:type="dcterms:W3CDTF">2023-02-08T18:31:36Z</dcterms:created>
  <dcterms:modified xsi:type="dcterms:W3CDTF">2023-03-02T20:11:41Z</dcterms:modified>
</cp:coreProperties>
</file>