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8" r:id="rId3"/>
    <p:sldId id="263" r:id="rId4"/>
    <p:sldId id="256" r:id="rId5"/>
    <p:sldId id="264" r:id="rId6"/>
    <p:sldId id="265" r:id="rId7"/>
    <p:sldId id="266" r:id="rId8"/>
    <p:sldId id="267" r:id="rId9"/>
    <p:sldId id="268" r:id="rId10"/>
    <p:sldId id="269" r:id="rId11"/>
    <p:sldId id="279" r:id="rId12"/>
    <p:sldId id="270" r:id="rId13"/>
    <p:sldId id="280" r:id="rId14"/>
    <p:sldId id="271" r:id="rId15"/>
    <p:sldId id="272" r:id="rId16"/>
    <p:sldId id="273" r:id="rId17"/>
    <p:sldId id="274" r:id="rId18"/>
    <p:sldId id="275" r:id="rId19"/>
    <p:sldId id="276" r:id="rId20"/>
    <p:sldId id="277" r:id="rId21"/>
    <p:sldId id="278" r:id="rId22"/>
    <p:sldId id="281" r:id="rId23"/>
    <p:sldId id="28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0" d="100"/>
          <a:sy n="80" d="100"/>
        </p:scale>
        <p:origin x="58"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FD67CA-293C-4356-878E-C0C0D663934F}"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2B2E2585-45C0-4B1F-87B0-5E774E8A073F}">
      <dgm:prSet/>
      <dgm:spPr/>
      <dgm:t>
        <a:bodyPr/>
        <a:lstStyle/>
        <a:p>
          <a:r>
            <a:rPr lang="en-US" dirty="0"/>
            <a:t>1. Many of the disciples we have considered tonight are known more for who they were before they became disciples than who they were after, or known for being “not the famous one.”  Has your faith changed who you are in your own eyes and the eyes of others? Why or why not? </a:t>
          </a:r>
        </a:p>
      </dgm:t>
    </dgm:pt>
    <dgm:pt modelId="{0CFE524E-15D8-416F-931A-D28EE6554662}" type="parTrans" cxnId="{3590EFEE-2515-46CA-AC40-9CA65D90DEAD}">
      <dgm:prSet/>
      <dgm:spPr/>
      <dgm:t>
        <a:bodyPr/>
        <a:lstStyle/>
        <a:p>
          <a:endParaRPr lang="en-US"/>
        </a:p>
      </dgm:t>
    </dgm:pt>
    <dgm:pt modelId="{B11F85C8-1238-4A6D-AB68-2E3ACA863DB0}" type="sibTrans" cxnId="{3590EFEE-2515-46CA-AC40-9CA65D90DEAD}">
      <dgm:prSet/>
      <dgm:spPr/>
      <dgm:t>
        <a:bodyPr/>
        <a:lstStyle/>
        <a:p>
          <a:endParaRPr lang="en-US"/>
        </a:p>
      </dgm:t>
    </dgm:pt>
    <dgm:pt modelId="{4B65E99A-B792-4189-B184-FA2A53FE0E2D}">
      <dgm:prSet/>
      <dgm:spPr/>
      <dgm:t>
        <a:bodyPr/>
        <a:lstStyle/>
        <a:p>
          <a:r>
            <a:rPr lang="en-US" dirty="0"/>
            <a:t>2. Jesus included among his closest followers people who were perceived as damaged or as sinners. How do you think Christians are perceived today? How could the Church make “broken” people feel more welcomed? </a:t>
          </a:r>
        </a:p>
      </dgm:t>
    </dgm:pt>
    <dgm:pt modelId="{9AA97DFB-6F80-48BB-BB57-08036121229F}" type="parTrans" cxnId="{0BB2EC28-88C7-4D5A-ABDE-7E692F23F631}">
      <dgm:prSet/>
      <dgm:spPr/>
      <dgm:t>
        <a:bodyPr/>
        <a:lstStyle/>
        <a:p>
          <a:endParaRPr lang="en-US"/>
        </a:p>
      </dgm:t>
    </dgm:pt>
    <dgm:pt modelId="{C19A49A9-D5EE-462D-8DEF-703079D575AF}" type="sibTrans" cxnId="{0BB2EC28-88C7-4D5A-ABDE-7E692F23F631}">
      <dgm:prSet/>
      <dgm:spPr/>
      <dgm:t>
        <a:bodyPr/>
        <a:lstStyle/>
        <a:p>
          <a:endParaRPr lang="en-US"/>
        </a:p>
      </dgm:t>
    </dgm:pt>
    <dgm:pt modelId="{7E16A00E-808A-4E0A-A6F5-6A8380B25BEB}">
      <dgm:prSet/>
      <dgm:spPr/>
      <dgm:t>
        <a:bodyPr/>
        <a:lstStyle/>
        <a:p>
          <a:r>
            <a:rPr lang="en-US" dirty="0"/>
            <a:t>3. We don’t know enough about them to know their strengths and weaknesses, but which of tonight’s disciples reminds you most of you? Do you think of yourself as an outlier or an insider, as a zealot or a gentle hearted soul, as someone who lives in the shadow of another or someone who is always misjudged? </a:t>
          </a:r>
        </a:p>
      </dgm:t>
    </dgm:pt>
    <dgm:pt modelId="{957679F0-53AA-4257-9542-669D3C85FBE4}" type="parTrans" cxnId="{E9946C3F-52A8-484B-8801-90FD26F7B32B}">
      <dgm:prSet/>
      <dgm:spPr/>
      <dgm:t>
        <a:bodyPr/>
        <a:lstStyle/>
        <a:p>
          <a:endParaRPr lang="en-US"/>
        </a:p>
      </dgm:t>
    </dgm:pt>
    <dgm:pt modelId="{82E8E5FB-7A42-4AAA-BF6F-1468FCCC11B7}" type="sibTrans" cxnId="{E9946C3F-52A8-484B-8801-90FD26F7B32B}">
      <dgm:prSet/>
      <dgm:spPr/>
      <dgm:t>
        <a:bodyPr/>
        <a:lstStyle/>
        <a:p>
          <a:endParaRPr lang="en-US"/>
        </a:p>
      </dgm:t>
    </dgm:pt>
    <dgm:pt modelId="{D5C7EBED-DA35-4BA3-89C1-2091887E02A4}" type="pres">
      <dgm:prSet presAssocID="{F0FD67CA-293C-4356-878E-C0C0D663934F}" presName="vert0" presStyleCnt="0">
        <dgm:presLayoutVars>
          <dgm:dir/>
          <dgm:animOne val="branch"/>
          <dgm:animLvl val="lvl"/>
        </dgm:presLayoutVars>
      </dgm:prSet>
      <dgm:spPr/>
    </dgm:pt>
    <dgm:pt modelId="{7F24071E-2EA1-4893-A0B4-0BB34C68B268}" type="pres">
      <dgm:prSet presAssocID="{2B2E2585-45C0-4B1F-87B0-5E774E8A073F}" presName="thickLine" presStyleLbl="alignNode1" presStyleIdx="0" presStyleCnt="3"/>
      <dgm:spPr/>
    </dgm:pt>
    <dgm:pt modelId="{53EEFFE3-A44B-4404-9378-773C6768F39A}" type="pres">
      <dgm:prSet presAssocID="{2B2E2585-45C0-4B1F-87B0-5E774E8A073F}" presName="horz1" presStyleCnt="0"/>
      <dgm:spPr/>
    </dgm:pt>
    <dgm:pt modelId="{00C5DEFB-2154-44E3-B4BF-B1D33DE6364B}" type="pres">
      <dgm:prSet presAssocID="{2B2E2585-45C0-4B1F-87B0-5E774E8A073F}" presName="tx1" presStyleLbl="revTx" presStyleIdx="0" presStyleCnt="3"/>
      <dgm:spPr/>
    </dgm:pt>
    <dgm:pt modelId="{BC005850-AD8E-4209-A0FD-176F5731E4BC}" type="pres">
      <dgm:prSet presAssocID="{2B2E2585-45C0-4B1F-87B0-5E774E8A073F}" presName="vert1" presStyleCnt="0"/>
      <dgm:spPr/>
    </dgm:pt>
    <dgm:pt modelId="{E65E3CCE-58E4-40E4-ACC1-1818045EBFC8}" type="pres">
      <dgm:prSet presAssocID="{4B65E99A-B792-4189-B184-FA2A53FE0E2D}" presName="thickLine" presStyleLbl="alignNode1" presStyleIdx="1" presStyleCnt="3"/>
      <dgm:spPr/>
    </dgm:pt>
    <dgm:pt modelId="{6014E516-88D7-4935-BE30-44EBE464633E}" type="pres">
      <dgm:prSet presAssocID="{4B65E99A-B792-4189-B184-FA2A53FE0E2D}" presName="horz1" presStyleCnt="0"/>
      <dgm:spPr/>
    </dgm:pt>
    <dgm:pt modelId="{3DF5350F-288B-46C6-AF53-8A48CDE831D4}" type="pres">
      <dgm:prSet presAssocID="{4B65E99A-B792-4189-B184-FA2A53FE0E2D}" presName="tx1" presStyleLbl="revTx" presStyleIdx="1" presStyleCnt="3"/>
      <dgm:spPr/>
    </dgm:pt>
    <dgm:pt modelId="{74B754E2-246F-4861-95F1-16E99E8CA6E6}" type="pres">
      <dgm:prSet presAssocID="{4B65E99A-B792-4189-B184-FA2A53FE0E2D}" presName="vert1" presStyleCnt="0"/>
      <dgm:spPr/>
    </dgm:pt>
    <dgm:pt modelId="{5A545792-0B08-45CA-A58F-40E768C86D6F}" type="pres">
      <dgm:prSet presAssocID="{7E16A00E-808A-4E0A-A6F5-6A8380B25BEB}" presName="thickLine" presStyleLbl="alignNode1" presStyleIdx="2" presStyleCnt="3"/>
      <dgm:spPr/>
    </dgm:pt>
    <dgm:pt modelId="{A22F2EE5-E7F7-44FF-8C65-8ECB8193C12E}" type="pres">
      <dgm:prSet presAssocID="{7E16A00E-808A-4E0A-A6F5-6A8380B25BEB}" presName="horz1" presStyleCnt="0"/>
      <dgm:spPr/>
    </dgm:pt>
    <dgm:pt modelId="{367BF25B-1CE6-4F64-9752-95830678AD1E}" type="pres">
      <dgm:prSet presAssocID="{7E16A00E-808A-4E0A-A6F5-6A8380B25BEB}" presName="tx1" presStyleLbl="revTx" presStyleIdx="2" presStyleCnt="3"/>
      <dgm:spPr/>
    </dgm:pt>
    <dgm:pt modelId="{480AECA8-B609-4FB3-911D-27CDBDA06CAB}" type="pres">
      <dgm:prSet presAssocID="{7E16A00E-808A-4E0A-A6F5-6A8380B25BEB}" presName="vert1" presStyleCnt="0"/>
      <dgm:spPr/>
    </dgm:pt>
  </dgm:ptLst>
  <dgm:cxnLst>
    <dgm:cxn modelId="{CC17C023-7F1D-4336-A16E-5866FCC8748B}" type="presOf" srcId="{4B65E99A-B792-4189-B184-FA2A53FE0E2D}" destId="{3DF5350F-288B-46C6-AF53-8A48CDE831D4}" srcOrd="0" destOrd="0" presId="urn:microsoft.com/office/officeart/2008/layout/LinedList"/>
    <dgm:cxn modelId="{FC8AB628-A9AC-4C90-B32A-23F4CD98ADC6}" type="presOf" srcId="{7E16A00E-808A-4E0A-A6F5-6A8380B25BEB}" destId="{367BF25B-1CE6-4F64-9752-95830678AD1E}" srcOrd="0" destOrd="0" presId="urn:microsoft.com/office/officeart/2008/layout/LinedList"/>
    <dgm:cxn modelId="{0BB2EC28-88C7-4D5A-ABDE-7E692F23F631}" srcId="{F0FD67CA-293C-4356-878E-C0C0D663934F}" destId="{4B65E99A-B792-4189-B184-FA2A53FE0E2D}" srcOrd="1" destOrd="0" parTransId="{9AA97DFB-6F80-48BB-BB57-08036121229F}" sibTransId="{C19A49A9-D5EE-462D-8DEF-703079D575AF}"/>
    <dgm:cxn modelId="{DED09130-1326-4A06-906A-DDD22B65DE31}" type="presOf" srcId="{F0FD67CA-293C-4356-878E-C0C0D663934F}" destId="{D5C7EBED-DA35-4BA3-89C1-2091887E02A4}" srcOrd="0" destOrd="0" presId="urn:microsoft.com/office/officeart/2008/layout/LinedList"/>
    <dgm:cxn modelId="{AC5CA73B-A685-4054-858E-060B464DDFD8}" type="presOf" srcId="{2B2E2585-45C0-4B1F-87B0-5E774E8A073F}" destId="{00C5DEFB-2154-44E3-B4BF-B1D33DE6364B}" srcOrd="0" destOrd="0" presId="urn:microsoft.com/office/officeart/2008/layout/LinedList"/>
    <dgm:cxn modelId="{E9946C3F-52A8-484B-8801-90FD26F7B32B}" srcId="{F0FD67CA-293C-4356-878E-C0C0D663934F}" destId="{7E16A00E-808A-4E0A-A6F5-6A8380B25BEB}" srcOrd="2" destOrd="0" parTransId="{957679F0-53AA-4257-9542-669D3C85FBE4}" sibTransId="{82E8E5FB-7A42-4AAA-BF6F-1468FCCC11B7}"/>
    <dgm:cxn modelId="{3590EFEE-2515-46CA-AC40-9CA65D90DEAD}" srcId="{F0FD67CA-293C-4356-878E-C0C0D663934F}" destId="{2B2E2585-45C0-4B1F-87B0-5E774E8A073F}" srcOrd="0" destOrd="0" parTransId="{0CFE524E-15D8-416F-931A-D28EE6554662}" sibTransId="{B11F85C8-1238-4A6D-AB68-2E3ACA863DB0}"/>
    <dgm:cxn modelId="{7A79AA29-A658-45FB-B6E6-0D2C06271355}" type="presParOf" srcId="{D5C7EBED-DA35-4BA3-89C1-2091887E02A4}" destId="{7F24071E-2EA1-4893-A0B4-0BB34C68B268}" srcOrd="0" destOrd="0" presId="urn:microsoft.com/office/officeart/2008/layout/LinedList"/>
    <dgm:cxn modelId="{8BDE0AB3-2015-47EC-B4FC-862D33F32706}" type="presParOf" srcId="{D5C7EBED-DA35-4BA3-89C1-2091887E02A4}" destId="{53EEFFE3-A44B-4404-9378-773C6768F39A}" srcOrd="1" destOrd="0" presId="urn:microsoft.com/office/officeart/2008/layout/LinedList"/>
    <dgm:cxn modelId="{F8A8E844-B087-4826-A5A7-244C62A4E6E7}" type="presParOf" srcId="{53EEFFE3-A44B-4404-9378-773C6768F39A}" destId="{00C5DEFB-2154-44E3-B4BF-B1D33DE6364B}" srcOrd="0" destOrd="0" presId="urn:microsoft.com/office/officeart/2008/layout/LinedList"/>
    <dgm:cxn modelId="{14D6C21F-204E-4171-8C03-07C4161EDCCF}" type="presParOf" srcId="{53EEFFE3-A44B-4404-9378-773C6768F39A}" destId="{BC005850-AD8E-4209-A0FD-176F5731E4BC}" srcOrd="1" destOrd="0" presId="urn:microsoft.com/office/officeart/2008/layout/LinedList"/>
    <dgm:cxn modelId="{3AC09F07-1F48-48B8-B41D-49D2479A6E2F}" type="presParOf" srcId="{D5C7EBED-DA35-4BA3-89C1-2091887E02A4}" destId="{E65E3CCE-58E4-40E4-ACC1-1818045EBFC8}" srcOrd="2" destOrd="0" presId="urn:microsoft.com/office/officeart/2008/layout/LinedList"/>
    <dgm:cxn modelId="{0FBDD2A5-2A87-411D-B1CC-1CF4679F1924}" type="presParOf" srcId="{D5C7EBED-DA35-4BA3-89C1-2091887E02A4}" destId="{6014E516-88D7-4935-BE30-44EBE464633E}" srcOrd="3" destOrd="0" presId="urn:microsoft.com/office/officeart/2008/layout/LinedList"/>
    <dgm:cxn modelId="{B9B338F3-D72B-46DD-8D47-1DEF727C55FB}" type="presParOf" srcId="{6014E516-88D7-4935-BE30-44EBE464633E}" destId="{3DF5350F-288B-46C6-AF53-8A48CDE831D4}" srcOrd="0" destOrd="0" presId="urn:microsoft.com/office/officeart/2008/layout/LinedList"/>
    <dgm:cxn modelId="{4340BE91-CDC4-4FA1-BB97-27A249B5FAB0}" type="presParOf" srcId="{6014E516-88D7-4935-BE30-44EBE464633E}" destId="{74B754E2-246F-4861-95F1-16E99E8CA6E6}" srcOrd="1" destOrd="0" presId="urn:microsoft.com/office/officeart/2008/layout/LinedList"/>
    <dgm:cxn modelId="{3592BB34-70F8-4088-9099-E591E36ACC24}" type="presParOf" srcId="{D5C7EBED-DA35-4BA3-89C1-2091887E02A4}" destId="{5A545792-0B08-45CA-A58F-40E768C86D6F}" srcOrd="4" destOrd="0" presId="urn:microsoft.com/office/officeart/2008/layout/LinedList"/>
    <dgm:cxn modelId="{DDFEB0D3-E4B7-4C8C-B76F-8BDA23BD4F6B}" type="presParOf" srcId="{D5C7EBED-DA35-4BA3-89C1-2091887E02A4}" destId="{A22F2EE5-E7F7-44FF-8C65-8ECB8193C12E}" srcOrd="5" destOrd="0" presId="urn:microsoft.com/office/officeart/2008/layout/LinedList"/>
    <dgm:cxn modelId="{D0DCF1E5-0755-40B2-A95C-34CE21D60DAB}" type="presParOf" srcId="{A22F2EE5-E7F7-44FF-8C65-8ECB8193C12E}" destId="{367BF25B-1CE6-4F64-9752-95830678AD1E}" srcOrd="0" destOrd="0" presId="urn:microsoft.com/office/officeart/2008/layout/LinedList"/>
    <dgm:cxn modelId="{7D74E56E-7F44-4AED-BE50-F0638CAA0033}" type="presParOf" srcId="{A22F2EE5-E7F7-44FF-8C65-8ECB8193C12E}" destId="{480AECA8-B609-4FB3-911D-27CDBDA06CA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24071E-2EA1-4893-A0B4-0BB34C68B268}">
      <dsp:nvSpPr>
        <dsp:cNvPr id="0" name=""/>
        <dsp:cNvSpPr/>
      </dsp:nvSpPr>
      <dsp:spPr>
        <a:xfrm>
          <a:off x="0" y="2413"/>
          <a:ext cx="11439356" cy="0"/>
        </a:xfrm>
        <a:prstGeom prst="line">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C5DEFB-2154-44E3-B4BF-B1D33DE6364B}">
      <dsp:nvSpPr>
        <dsp:cNvPr id="0" name=""/>
        <dsp:cNvSpPr/>
      </dsp:nvSpPr>
      <dsp:spPr>
        <a:xfrm>
          <a:off x="0" y="2413"/>
          <a:ext cx="11439356" cy="16462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1. Many of the disciples we have considered tonight are known more for who they were before they became disciples than who they were after, or known for being “not the famous one.”  Has your faith changed who you are in your own eyes and the eyes of others? Why or why not? </a:t>
          </a:r>
        </a:p>
      </dsp:txBody>
      <dsp:txXfrm>
        <a:off x="0" y="2413"/>
        <a:ext cx="11439356" cy="1646215"/>
      </dsp:txXfrm>
    </dsp:sp>
    <dsp:sp modelId="{E65E3CCE-58E4-40E4-ACC1-1818045EBFC8}">
      <dsp:nvSpPr>
        <dsp:cNvPr id="0" name=""/>
        <dsp:cNvSpPr/>
      </dsp:nvSpPr>
      <dsp:spPr>
        <a:xfrm>
          <a:off x="0" y="1648629"/>
          <a:ext cx="11439356" cy="0"/>
        </a:xfrm>
        <a:prstGeom prst="line">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F5350F-288B-46C6-AF53-8A48CDE831D4}">
      <dsp:nvSpPr>
        <dsp:cNvPr id="0" name=""/>
        <dsp:cNvSpPr/>
      </dsp:nvSpPr>
      <dsp:spPr>
        <a:xfrm>
          <a:off x="0" y="1648629"/>
          <a:ext cx="11439356" cy="16462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2. Jesus included among his closest followers people who were perceived as damaged or as sinners. How do you think Christians are perceived today? How could the Church make “broken” people feel more welcomed? </a:t>
          </a:r>
        </a:p>
      </dsp:txBody>
      <dsp:txXfrm>
        <a:off x="0" y="1648629"/>
        <a:ext cx="11439356" cy="1646215"/>
      </dsp:txXfrm>
    </dsp:sp>
    <dsp:sp modelId="{5A545792-0B08-45CA-A58F-40E768C86D6F}">
      <dsp:nvSpPr>
        <dsp:cNvPr id="0" name=""/>
        <dsp:cNvSpPr/>
      </dsp:nvSpPr>
      <dsp:spPr>
        <a:xfrm>
          <a:off x="0" y="3294845"/>
          <a:ext cx="11439356" cy="0"/>
        </a:xfrm>
        <a:prstGeom prst="line">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7BF25B-1CE6-4F64-9752-95830678AD1E}">
      <dsp:nvSpPr>
        <dsp:cNvPr id="0" name=""/>
        <dsp:cNvSpPr/>
      </dsp:nvSpPr>
      <dsp:spPr>
        <a:xfrm>
          <a:off x="0" y="3294845"/>
          <a:ext cx="11439356" cy="16462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3. We don’t know enough about them to know their strengths and weaknesses, but which of tonight’s disciples reminds you most of you? Do you think of yourself as an outlier or an insider, as a zealot or a gentle hearted soul, as someone who lives in the shadow of another or someone who is always misjudged? </a:t>
          </a:r>
        </a:p>
      </dsp:txBody>
      <dsp:txXfrm>
        <a:off x="0" y="3294845"/>
        <a:ext cx="11439356" cy="164621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D7A0B-9B76-2AFF-2735-3519CD97480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6011BDD-8559-B043-DC61-D6A62B1B8D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893F398-C122-6C8A-B83A-938F71C19ACE}"/>
              </a:ext>
            </a:extLst>
          </p:cNvPr>
          <p:cNvSpPr>
            <a:spLocks noGrp="1"/>
          </p:cNvSpPr>
          <p:nvPr>
            <p:ph type="dt" sz="half" idx="10"/>
          </p:nvPr>
        </p:nvSpPr>
        <p:spPr/>
        <p:txBody>
          <a:bodyPr/>
          <a:lstStyle/>
          <a:p>
            <a:fld id="{91308F06-31CC-43AA-985F-B15798293D86}" type="datetimeFigureOut">
              <a:rPr lang="en-US" smtClean="0"/>
              <a:t>3/21/2023</a:t>
            </a:fld>
            <a:endParaRPr lang="en-US" dirty="0"/>
          </a:p>
        </p:txBody>
      </p:sp>
      <p:sp>
        <p:nvSpPr>
          <p:cNvPr id="5" name="Footer Placeholder 4">
            <a:extLst>
              <a:ext uri="{FF2B5EF4-FFF2-40B4-BE49-F238E27FC236}">
                <a16:creationId xmlns:a16="http://schemas.microsoft.com/office/drawing/2014/main" id="{303B9102-0550-9BFC-9B98-A005BECD334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BA7270B-375A-36BD-664E-B1A0E6E25B4C}"/>
              </a:ext>
            </a:extLst>
          </p:cNvPr>
          <p:cNvSpPr>
            <a:spLocks noGrp="1"/>
          </p:cNvSpPr>
          <p:nvPr>
            <p:ph type="sldNum" sz="quarter" idx="12"/>
          </p:nvPr>
        </p:nvSpPr>
        <p:spPr/>
        <p:txBody>
          <a:bodyPr/>
          <a:lstStyle/>
          <a:p>
            <a:fld id="{26237D79-9A19-4905-B307-ECCBC784FAEF}" type="slidenum">
              <a:rPr lang="en-US" smtClean="0"/>
              <a:t>‹#›</a:t>
            </a:fld>
            <a:endParaRPr lang="en-US" dirty="0"/>
          </a:p>
        </p:txBody>
      </p:sp>
    </p:spTree>
    <p:extLst>
      <p:ext uri="{BB962C8B-B14F-4D97-AF65-F5344CB8AC3E}">
        <p14:creationId xmlns:p14="http://schemas.microsoft.com/office/powerpoint/2010/main" val="2866964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F4340-FF19-2C0E-54E6-DB37673073C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604E003-E9C5-E8C0-7775-A5A5303C0F9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99E953-D14A-1E1D-59CF-E19BEDA755BE}"/>
              </a:ext>
            </a:extLst>
          </p:cNvPr>
          <p:cNvSpPr>
            <a:spLocks noGrp="1"/>
          </p:cNvSpPr>
          <p:nvPr>
            <p:ph type="dt" sz="half" idx="10"/>
          </p:nvPr>
        </p:nvSpPr>
        <p:spPr/>
        <p:txBody>
          <a:bodyPr/>
          <a:lstStyle/>
          <a:p>
            <a:fld id="{91308F06-31CC-43AA-985F-B15798293D86}" type="datetimeFigureOut">
              <a:rPr lang="en-US" smtClean="0"/>
              <a:t>3/21/2023</a:t>
            </a:fld>
            <a:endParaRPr lang="en-US" dirty="0"/>
          </a:p>
        </p:txBody>
      </p:sp>
      <p:sp>
        <p:nvSpPr>
          <p:cNvPr id="5" name="Footer Placeholder 4">
            <a:extLst>
              <a:ext uri="{FF2B5EF4-FFF2-40B4-BE49-F238E27FC236}">
                <a16:creationId xmlns:a16="http://schemas.microsoft.com/office/drawing/2014/main" id="{DC266506-0335-F6AC-E6BE-C554404F576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66EF5C2-18F9-BD04-33E6-084689726D4E}"/>
              </a:ext>
            </a:extLst>
          </p:cNvPr>
          <p:cNvSpPr>
            <a:spLocks noGrp="1"/>
          </p:cNvSpPr>
          <p:nvPr>
            <p:ph type="sldNum" sz="quarter" idx="12"/>
          </p:nvPr>
        </p:nvSpPr>
        <p:spPr/>
        <p:txBody>
          <a:bodyPr/>
          <a:lstStyle/>
          <a:p>
            <a:fld id="{26237D79-9A19-4905-B307-ECCBC784FAEF}" type="slidenum">
              <a:rPr lang="en-US" smtClean="0"/>
              <a:t>‹#›</a:t>
            </a:fld>
            <a:endParaRPr lang="en-US" dirty="0"/>
          </a:p>
        </p:txBody>
      </p:sp>
    </p:spTree>
    <p:extLst>
      <p:ext uri="{BB962C8B-B14F-4D97-AF65-F5344CB8AC3E}">
        <p14:creationId xmlns:p14="http://schemas.microsoft.com/office/powerpoint/2010/main" val="2956050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48B476-10F0-F178-E8E9-ED37B4EF142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CE34A9A-3075-AA04-EF05-0E7FDD1CBD4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00B1A9-BFE6-A061-A4A6-F2505032349C}"/>
              </a:ext>
            </a:extLst>
          </p:cNvPr>
          <p:cNvSpPr>
            <a:spLocks noGrp="1"/>
          </p:cNvSpPr>
          <p:nvPr>
            <p:ph type="dt" sz="half" idx="10"/>
          </p:nvPr>
        </p:nvSpPr>
        <p:spPr/>
        <p:txBody>
          <a:bodyPr/>
          <a:lstStyle/>
          <a:p>
            <a:fld id="{91308F06-31CC-43AA-985F-B15798293D86}" type="datetimeFigureOut">
              <a:rPr lang="en-US" smtClean="0"/>
              <a:t>3/21/2023</a:t>
            </a:fld>
            <a:endParaRPr lang="en-US" dirty="0"/>
          </a:p>
        </p:txBody>
      </p:sp>
      <p:sp>
        <p:nvSpPr>
          <p:cNvPr id="5" name="Footer Placeholder 4">
            <a:extLst>
              <a:ext uri="{FF2B5EF4-FFF2-40B4-BE49-F238E27FC236}">
                <a16:creationId xmlns:a16="http://schemas.microsoft.com/office/drawing/2014/main" id="{D369DD36-8D76-635C-8CCA-FB699428EF9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2FBBDA5-B7C4-14C7-41D3-3E3A04DBBBA3}"/>
              </a:ext>
            </a:extLst>
          </p:cNvPr>
          <p:cNvSpPr>
            <a:spLocks noGrp="1"/>
          </p:cNvSpPr>
          <p:nvPr>
            <p:ph type="sldNum" sz="quarter" idx="12"/>
          </p:nvPr>
        </p:nvSpPr>
        <p:spPr/>
        <p:txBody>
          <a:bodyPr/>
          <a:lstStyle/>
          <a:p>
            <a:fld id="{26237D79-9A19-4905-B307-ECCBC784FAEF}" type="slidenum">
              <a:rPr lang="en-US" smtClean="0"/>
              <a:t>‹#›</a:t>
            </a:fld>
            <a:endParaRPr lang="en-US" dirty="0"/>
          </a:p>
        </p:txBody>
      </p:sp>
    </p:spTree>
    <p:extLst>
      <p:ext uri="{BB962C8B-B14F-4D97-AF65-F5344CB8AC3E}">
        <p14:creationId xmlns:p14="http://schemas.microsoft.com/office/powerpoint/2010/main" val="31827954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3/21/2023</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126925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3/21/2023</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898183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3/21/2023</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575751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3/21/2023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156015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3/21/2023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529326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3/21/2023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039417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3/21/2023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515748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3/21/2023</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648183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DD291-2499-6CAC-928A-A80E8E12BD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1C5229-BA43-38E3-40AE-6F4E910726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1DCCBB-7F04-6A61-7565-FB68F7BF1D1F}"/>
              </a:ext>
            </a:extLst>
          </p:cNvPr>
          <p:cNvSpPr>
            <a:spLocks noGrp="1"/>
          </p:cNvSpPr>
          <p:nvPr>
            <p:ph type="dt" sz="half" idx="10"/>
          </p:nvPr>
        </p:nvSpPr>
        <p:spPr/>
        <p:txBody>
          <a:bodyPr/>
          <a:lstStyle/>
          <a:p>
            <a:fld id="{91308F06-31CC-43AA-985F-B15798293D86}" type="datetimeFigureOut">
              <a:rPr lang="en-US" smtClean="0"/>
              <a:t>3/21/2023</a:t>
            </a:fld>
            <a:endParaRPr lang="en-US" dirty="0"/>
          </a:p>
        </p:txBody>
      </p:sp>
      <p:sp>
        <p:nvSpPr>
          <p:cNvPr id="5" name="Footer Placeholder 4">
            <a:extLst>
              <a:ext uri="{FF2B5EF4-FFF2-40B4-BE49-F238E27FC236}">
                <a16:creationId xmlns:a16="http://schemas.microsoft.com/office/drawing/2014/main" id="{ABE17AC3-92F3-8473-BA9E-A87B32F8AE8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47A6430-407C-4F60-D38B-0AC70C477FAA}"/>
              </a:ext>
            </a:extLst>
          </p:cNvPr>
          <p:cNvSpPr>
            <a:spLocks noGrp="1"/>
          </p:cNvSpPr>
          <p:nvPr>
            <p:ph type="sldNum" sz="quarter" idx="12"/>
          </p:nvPr>
        </p:nvSpPr>
        <p:spPr/>
        <p:txBody>
          <a:bodyPr/>
          <a:lstStyle/>
          <a:p>
            <a:fld id="{26237D79-9A19-4905-B307-ECCBC784FAEF}" type="slidenum">
              <a:rPr lang="en-US" smtClean="0"/>
              <a:t>‹#›</a:t>
            </a:fld>
            <a:endParaRPr lang="en-US" dirty="0"/>
          </a:p>
        </p:txBody>
      </p:sp>
    </p:spTree>
    <p:extLst>
      <p:ext uri="{BB962C8B-B14F-4D97-AF65-F5344CB8AC3E}">
        <p14:creationId xmlns:p14="http://schemas.microsoft.com/office/powerpoint/2010/main" val="1272843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3/21/2023</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544322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3/21/2023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923313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3/21/2023</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38150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3CC72-AD4D-2979-7329-63C3ED854E2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285DB9F-D6B1-25DF-FFC0-95AE26E447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DF6D967-21A0-1A13-15E8-C9B9D467FA96}"/>
              </a:ext>
            </a:extLst>
          </p:cNvPr>
          <p:cNvSpPr>
            <a:spLocks noGrp="1"/>
          </p:cNvSpPr>
          <p:nvPr>
            <p:ph type="dt" sz="half" idx="10"/>
          </p:nvPr>
        </p:nvSpPr>
        <p:spPr/>
        <p:txBody>
          <a:bodyPr/>
          <a:lstStyle/>
          <a:p>
            <a:fld id="{91308F06-31CC-43AA-985F-B15798293D86}" type="datetimeFigureOut">
              <a:rPr lang="en-US" smtClean="0"/>
              <a:t>3/21/2023</a:t>
            </a:fld>
            <a:endParaRPr lang="en-US" dirty="0"/>
          </a:p>
        </p:txBody>
      </p:sp>
      <p:sp>
        <p:nvSpPr>
          <p:cNvPr id="5" name="Footer Placeholder 4">
            <a:extLst>
              <a:ext uri="{FF2B5EF4-FFF2-40B4-BE49-F238E27FC236}">
                <a16:creationId xmlns:a16="http://schemas.microsoft.com/office/drawing/2014/main" id="{EBD7B139-1675-1B42-D9EC-E6F02053872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B9B5803-3B6F-BB01-CD1D-8295130532F7}"/>
              </a:ext>
            </a:extLst>
          </p:cNvPr>
          <p:cNvSpPr>
            <a:spLocks noGrp="1"/>
          </p:cNvSpPr>
          <p:nvPr>
            <p:ph type="sldNum" sz="quarter" idx="12"/>
          </p:nvPr>
        </p:nvSpPr>
        <p:spPr/>
        <p:txBody>
          <a:bodyPr/>
          <a:lstStyle/>
          <a:p>
            <a:fld id="{26237D79-9A19-4905-B307-ECCBC784FAEF}" type="slidenum">
              <a:rPr lang="en-US" smtClean="0"/>
              <a:t>‹#›</a:t>
            </a:fld>
            <a:endParaRPr lang="en-US" dirty="0"/>
          </a:p>
        </p:txBody>
      </p:sp>
    </p:spTree>
    <p:extLst>
      <p:ext uri="{BB962C8B-B14F-4D97-AF65-F5344CB8AC3E}">
        <p14:creationId xmlns:p14="http://schemas.microsoft.com/office/powerpoint/2010/main" val="2114793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CC519-D71A-3283-81CD-E405524B1C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0E952E-8080-27CA-A503-A12A51FB319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DA83D98-E010-9AD9-17C7-AB38ADDBDC3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D6550A2-F5D0-07B4-71AF-D33A1135A75C}"/>
              </a:ext>
            </a:extLst>
          </p:cNvPr>
          <p:cNvSpPr>
            <a:spLocks noGrp="1"/>
          </p:cNvSpPr>
          <p:nvPr>
            <p:ph type="dt" sz="half" idx="10"/>
          </p:nvPr>
        </p:nvSpPr>
        <p:spPr/>
        <p:txBody>
          <a:bodyPr/>
          <a:lstStyle/>
          <a:p>
            <a:fld id="{91308F06-31CC-43AA-985F-B15798293D86}" type="datetimeFigureOut">
              <a:rPr lang="en-US" smtClean="0"/>
              <a:t>3/21/2023</a:t>
            </a:fld>
            <a:endParaRPr lang="en-US" dirty="0"/>
          </a:p>
        </p:txBody>
      </p:sp>
      <p:sp>
        <p:nvSpPr>
          <p:cNvPr id="6" name="Footer Placeholder 5">
            <a:extLst>
              <a:ext uri="{FF2B5EF4-FFF2-40B4-BE49-F238E27FC236}">
                <a16:creationId xmlns:a16="http://schemas.microsoft.com/office/drawing/2014/main" id="{41DFFD81-5057-DA0D-F953-0FFEA49F1B7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C6C62B6-593A-2A51-F50A-EF2B99063405}"/>
              </a:ext>
            </a:extLst>
          </p:cNvPr>
          <p:cNvSpPr>
            <a:spLocks noGrp="1"/>
          </p:cNvSpPr>
          <p:nvPr>
            <p:ph type="sldNum" sz="quarter" idx="12"/>
          </p:nvPr>
        </p:nvSpPr>
        <p:spPr/>
        <p:txBody>
          <a:bodyPr/>
          <a:lstStyle/>
          <a:p>
            <a:fld id="{26237D79-9A19-4905-B307-ECCBC784FAEF}" type="slidenum">
              <a:rPr lang="en-US" smtClean="0"/>
              <a:t>‹#›</a:t>
            </a:fld>
            <a:endParaRPr lang="en-US" dirty="0"/>
          </a:p>
        </p:txBody>
      </p:sp>
    </p:spTree>
    <p:extLst>
      <p:ext uri="{BB962C8B-B14F-4D97-AF65-F5344CB8AC3E}">
        <p14:creationId xmlns:p14="http://schemas.microsoft.com/office/powerpoint/2010/main" val="2525323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A3CA3-E669-9534-7CBE-6AC45BDB78D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E1815F7-7686-C948-2FD9-02996EBD65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A72DFD6-25D3-2B57-C843-2DB364C291C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DB76C8-B4CD-7D56-368C-032733605A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42D6619-48E7-6960-A8AF-8A51350C472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3CB9BAC-6047-DA72-E2F1-6EDBC84DFB2E}"/>
              </a:ext>
            </a:extLst>
          </p:cNvPr>
          <p:cNvSpPr>
            <a:spLocks noGrp="1"/>
          </p:cNvSpPr>
          <p:nvPr>
            <p:ph type="dt" sz="half" idx="10"/>
          </p:nvPr>
        </p:nvSpPr>
        <p:spPr/>
        <p:txBody>
          <a:bodyPr/>
          <a:lstStyle/>
          <a:p>
            <a:fld id="{91308F06-31CC-43AA-985F-B15798293D86}" type="datetimeFigureOut">
              <a:rPr lang="en-US" smtClean="0"/>
              <a:t>3/21/2023</a:t>
            </a:fld>
            <a:endParaRPr lang="en-US" dirty="0"/>
          </a:p>
        </p:txBody>
      </p:sp>
      <p:sp>
        <p:nvSpPr>
          <p:cNvPr id="8" name="Footer Placeholder 7">
            <a:extLst>
              <a:ext uri="{FF2B5EF4-FFF2-40B4-BE49-F238E27FC236}">
                <a16:creationId xmlns:a16="http://schemas.microsoft.com/office/drawing/2014/main" id="{B783E3A7-4AB4-4CBB-C089-C5FD84CA07A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523A55B-5443-18A8-942F-976DB0D478CB}"/>
              </a:ext>
            </a:extLst>
          </p:cNvPr>
          <p:cNvSpPr>
            <a:spLocks noGrp="1"/>
          </p:cNvSpPr>
          <p:nvPr>
            <p:ph type="sldNum" sz="quarter" idx="12"/>
          </p:nvPr>
        </p:nvSpPr>
        <p:spPr/>
        <p:txBody>
          <a:bodyPr/>
          <a:lstStyle/>
          <a:p>
            <a:fld id="{26237D79-9A19-4905-B307-ECCBC784FAEF}" type="slidenum">
              <a:rPr lang="en-US" smtClean="0"/>
              <a:t>‹#›</a:t>
            </a:fld>
            <a:endParaRPr lang="en-US" dirty="0"/>
          </a:p>
        </p:txBody>
      </p:sp>
    </p:spTree>
    <p:extLst>
      <p:ext uri="{BB962C8B-B14F-4D97-AF65-F5344CB8AC3E}">
        <p14:creationId xmlns:p14="http://schemas.microsoft.com/office/powerpoint/2010/main" val="1850792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BBC85-8177-447F-85DA-4DB9781C33F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43EA52B-94A3-D63C-50F5-8E57056CB74C}"/>
              </a:ext>
            </a:extLst>
          </p:cNvPr>
          <p:cNvSpPr>
            <a:spLocks noGrp="1"/>
          </p:cNvSpPr>
          <p:nvPr>
            <p:ph type="dt" sz="half" idx="10"/>
          </p:nvPr>
        </p:nvSpPr>
        <p:spPr/>
        <p:txBody>
          <a:bodyPr/>
          <a:lstStyle/>
          <a:p>
            <a:fld id="{91308F06-31CC-43AA-985F-B15798293D86}" type="datetimeFigureOut">
              <a:rPr lang="en-US" smtClean="0"/>
              <a:t>3/21/2023</a:t>
            </a:fld>
            <a:endParaRPr lang="en-US" dirty="0"/>
          </a:p>
        </p:txBody>
      </p:sp>
      <p:sp>
        <p:nvSpPr>
          <p:cNvPr id="4" name="Footer Placeholder 3">
            <a:extLst>
              <a:ext uri="{FF2B5EF4-FFF2-40B4-BE49-F238E27FC236}">
                <a16:creationId xmlns:a16="http://schemas.microsoft.com/office/drawing/2014/main" id="{2DA86863-A918-9AC7-785A-5D5D548FDA5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86B0E23-834C-F213-520F-14193B6DD62C}"/>
              </a:ext>
            </a:extLst>
          </p:cNvPr>
          <p:cNvSpPr>
            <a:spLocks noGrp="1"/>
          </p:cNvSpPr>
          <p:nvPr>
            <p:ph type="sldNum" sz="quarter" idx="12"/>
          </p:nvPr>
        </p:nvSpPr>
        <p:spPr/>
        <p:txBody>
          <a:bodyPr/>
          <a:lstStyle/>
          <a:p>
            <a:fld id="{26237D79-9A19-4905-B307-ECCBC784FAEF}" type="slidenum">
              <a:rPr lang="en-US" smtClean="0"/>
              <a:t>‹#›</a:t>
            </a:fld>
            <a:endParaRPr lang="en-US" dirty="0"/>
          </a:p>
        </p:txBody>
      </p:sp>
    </p:spTree>
    <p:extLst>
      <p:ext uri="{BB962C8B-B14F-4D97-AF65-F5344CB8AC3E}">
        <p14:creationId xmlns:p14="http://schemas.microsoft.com/office/powerpoint/2010/main" val="3002733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4D29D8-A1B3-E3F3-4C0D-E78AF5EC3B96}"/>
              </a:ext>
            </a:extLst>
          </p:cNvPr>
          <p:cNvSpPr>
            <a:spLocks noGrp="1"/>
          </p:cNvSpPr>
          <p:nvPr>
            <p:ph type="dt" sz="half" idx="10"/>
          </p:nvPr>
        </p:nvSpPr>
        <p:spPr/>
        <p:txBody>
          <a:bodyPr/>
          <a:lstStyle/>
          <a:p>
            <a:fld id="{91308F06-31CC-43AA-985F-B15798293D86}" type="datetimeFigureOut">
              <a:rPr lang="en-US" smtClean="0"/>
              <a:t>3/21/2023</a:t>
            </a:fld>
            <a:endParaRPr lang="en-US" dirty="0"/>
          </a:p>
        </p:txBody>
      </p:sp>
      <p:sp>
        <p:nvSpPr>
          <p:cNvPr id="3" name="Footer Placeholder 2">
            <a:extLst>
              <a:ext uri="{FF2B5EF4-FFF2-40B4-BE49-F238E27FC236}">
                <a16:creationId xmlns:a16="http://schemas.microsoft.com/office/drawing/2014/main" id="{59B7CE18-6F47-81D6-E9F5-CCA04BC9D006}"/>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30E6CCF-9E44-2D4D-7AAB-7D3829AC5DAF}"/>
              </a:ext>
            </a:extLst>
          </p:cNvPr>
          <p:cNvSpPr>
            <a:spLocks noGrp="1"/>
          </p:cNvSpPr>
          <p:nvPr>
            <p:ph type="sldNum" sz="quarter" idx="12"/>
          </p:nvPr>
        </p:nvSpPr>
        <p:spPr/>
        <p:txBody>
          <a:bodyPr/>
          <a:lstStyle/>
          <a:p>
            <a:fld id="{26237D79-9A19-4905-B307-ECCBC784FAEF}" type="slidenum">
              <a:rPr lang="en-US" smtClean="0"/>
              <a:t>‹#›</a:t>
            </a:fld>
            <a:endParaRPr lang="en-US" dirty="0"/>
          </a:p>
        </p:txBody>
      </p:sp>
    </p:spTree>
    <p:extLst>
      <p:ext uri="{BB962C8B-B14F-4D97-AF65-F5344CB8AC3E}">
        <p14:creationId xmlns:p14="http://schemas.microsoft.com/office/powerpoint/2010/main" val="4206150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48E0E-6D7A-A144-108C-E97A8A4D52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2845C01-351E-BF36-380E-8B9BD8FF0D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8E94A53-E444-9492-8367-4A98C39DA4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614EF7-A7A6-DF72-3E39-9FEC7E899D60}"/>
              </a:ext>
            </a:extLst>
          </p:cNvPr>
          <p:cNvSpPr>
            <a:spLocks noGrp="1"/>
          </p:cNvSpPr>
          <p:nvPr>
            <p:ph type="dt" sz="half" idx="10"/>
          </p:nvPr>
        </p:nvSpPr>
        <p:spPr/>
        <p:txBody>
          <a:bodyPr/>
          <a:lstStyle/>
          <a:p>
            <a:fld id="{91308F06-31CC-43AA-985F-B15798293D86}" type="datetimeFigureOut">
              <a:rPr lang="en-US" smtClean="0"/>
              <a:t>3/21/2023</a:t>
            </a:fld>
            <a:endParaRPr lang="en-US" dirty="0"/>
          </a:p>
        </p:txBody>
      </p:sp>
      <p:sp>
        <p:nvSpPr>
          <p:cNvPr id="6" name="Footer Placeholder 5">
            <a:extLst>
              <a:ext uri="{FF2B5EF4-FFF2-40B4-BE49-F238E27FC236}">
                <a16:creationId xmlns:a16="http://schemas.microsoft.com/office/drawing/2014/main" id="{BE9F9E79-F89D-6167-6D2D-658BE3E68A6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1993B7C-9E68-66FC-894F-CE31CFC70833}"/>
              </a:ext>
            </a:extLst>
          </p:cNvPr>
          <p:cNvSpPr>
            <a:spLocks noGrp="1"/>
          </p:cNvSpPr>
          <p:nvPr>
            <p:ph type="sldNum" sz="quarter" idx="12"/>
          </p:nvPr>
        </p:nvSpPr>
        <p:spPr/>
        <p:txBody>
          <a:bodyPr/>
          <a:lstStyle/>
          <a:p>
            <a:fld id="{26237D79-9A19-4905-B307-ECCBC784FAEF}" type="slidenum">
              <a:rPr lang="en-US" smtClean="0"/>
              <a:t>‹#›</a:t>
            </a:fld>
            <a:endParaRPr lang="en-US" dirty="0"/>
          </a:p>
        </p:txBody>
      </p:sp>
    </p:spTree>
    <p:extLst>
      <p:ext uri="{BB962C8B-B14F-4D97-AF65-F5344CB8AC3E}">
        <p14:creationId xmlns:p14="http://schemas.microsoft.com/office/powerpoint/2010/main" val="2691180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F43DC-6967-2ED4-0441-F097E46D02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02D7636-08D2-E8CE-D1DF-4EAABE16FF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AEBF9B24-E61B-6CC3-105B-F018754829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511C5A-9ADD-C0C5-CEAD-7ABDD7EFAE95}"/>
              </a:ext>
            </a:extLst>
          </p:cNvPr>
          <p:cNvSpPr>
            <a:spLocks noGrp="1"/>
          </p:cNvSpPr>
          <p:nvPr>
            <p:ph type="dt" sz="half" idx="10"/>
          </p:nvPr>
        </p:nvSpPr>
        <p:spPr/>
        <p:txBody>
          <a:bodyPr/>
          <a:lstStyle/>
          <a:p>
            <a:fld id="{91308F06-31CC-43AA-985F-B15798293D86}" type="datetimeFigureOut">
              <a:rPr lang="en-US" smtClean="0"/>
              <a:t>3/21/2023</a:t>
            </a:fld>
            <a:endParaRPr lang="en-US" dirty="0"/>
          </a:p>
        </p:txBody>
      </p:sp>
      <p:sp>
        <p:nvSpPr>
          <p:cNvPr id="6" name="Footer Placeholder 5">
            <a:extLst>
              <a:ext uri="{FF2B5EF4-FFF2-40B4-BE49-F238E27FC236}">
                <a16:creationId xmlns:a16="http://schemas.microsoft.com/office/drawing/2014/main" id="{0B0AF532-A9CD-F9FB-89E2-E8577B1DC0D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CE8A780-2F3A-76D5-61E4-0DC690EEE371}"/>
              </a:ext>
            </a:extLst>
          </p:cNvPr>
          <p:cNvSpPr>
            <a:spLocks noGrp="1"/>
          </p:cNvSpPr>
          <p:nvPr>
            <p:ph type="sldNum" sz="quarter" idx="12"/>
          </p:nvPr>
        </p:nvSpPr>
        <p:spPr/>
        <p:txBody>
          <a:bodyPr/>
          <a:lstStyle/>
          <a:p>
            <a:fld id="{26237D79-9A19-4905-B307-ECCBC784FAEF}" type="slidenum">
              <a:rPr lang="en-US" smtClean="0"/>
              <a:t>‹#›</a:t>
            </a:fld>
            <a:endParaRPr lang="en-US" dirty="0"/>
          </a:p>
        </p:txBody>
      </p:sp>
    </p:spTree>
    <p:extLst>
      <p:ext uri="{BB962C8B-B14F-4D97-AF65-F5344CB8AC3E}">
        <p14:creationId xmlns:p14="http://schemas.microsoft.com/office/powerpoint/2010/main" val="4193823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A374E74-32C6-3654-FCA4-AC99B51FC2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C4268D6-A5A0-49E6-3D99-C7D05074B2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AF1448-9BAC-3C8F-149D-AA96E366D5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308F06-31CC-43AA-985F-B15798293D86}" type="datetimeFigureOut">
              <a:rPr lang="en-US" smtClean="0"/>
              <a:t>3/21/2023</a:t>
            </a:fld>
            <a:endParaRPr lang="en-US" dirty="0"/>
          </a:p>
        </p:txBody>
      </p:sp>
      <p:sp>
        <p:nvSpPr>
          <p:cNvPr id="5" name="Footer Placeholder 4">
            <a:extLst>
              <a:ext uri="{FF2B5EF4-FFF2-40B4-BE49-F238E27FC236}">
                <a16:creationId xmlns:a16="http://schemas.microsoft.com/office/drawing/2014/main" id="{9C5DC75B-71B8-7874-E759-830B6C2FA6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A382E737-59A9-FBEB-A2C7-2726EE72FA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237D79-9A19-4905-B307-ECCBC784FAEF}" type="slidenum">
              <a:rPr lang="en-US" smtClean="0"/>
              <a:t>‹#›</a:t>
            </a:fld>
            <a:endParaRPr lang="en-US" dirty="0"/>
          </a:p>
        </p:txBody>
      </p:sp>
    </p:spTree>
    <p:extLst>
      <p:ext uri="{BB962C8B-B14F-4D97-AF65-F5344CB8AC3E}">
        <p14:creationId xmlns:p14="http://schemas.microsoft.com/office/powerpoint/2010/main" val="39558264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800">
                <a:solidFill>
                  <a:schemeClr val="tx1">
                    <a:lumMod val="75000"/>
                    <a:lumOff val="25000"/>
                  </a:schemeClr>
                </a:solidFill>
              </a:defRPr>
            </a:lvl1pPr>
          </a:lstStyle>
          <a:p>
            <a:fld id="{ED291B17-9318-49DB-B28B-6E5994AE9581}" type="datetime1">
              <a:rPr lang="en-US" smtClean="0"/>
              <a:t>3/21/2023</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8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8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0946556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457200" rtl="0" eaLnBrk="1" latinLnBrk="0" hangingPunct="1">
        <a:lnSpc>
          <a:spcPct val="90000"/>
        </a:lnSpc>
        <a:spcBef>
          <a:spcPct val="0"/>
        </a:spcBef>
        <a:buNone/>
        <a:defRPr sz="27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20000"/>
        </a:lnSpc>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1pPr>
      <a:lvl2pPr marL="630000" indent="-306000" algn="l" defTabSz="457200" rtl="0" eaLnBrk="1" latinLnBrk="0" hangingPunct="1">
        <a:lnSpc>
          <a:spcPct val="120000"/>
        </a:lnSpc>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lnSpc>
          <a:spcPct val="120000"/>
        </a:lnSpc>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3pPr>
      <a:lvl4pPr marL="1242000" indent="-234000" algn="l" defTabSz="457200" rtl="0" eaLnBrk="1" latinLnBrk="0" hangingPunct="1">
        <a:lnSpc>
          <a:spcPct val="120000"/>
        </a:lnSpc>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lnSpc>
          <a:spcPct val="120000"/>
        </a:lnSpc>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8.xml"/><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E08D4B6A-8113-4DFB-B82E-B60CAC8E0A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49" name="Rectangle 48">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5F6525DA-1546-31FD-FAB5-2B4BC7B3C590}"/>
              </a:ext>
            </a:extLst>
          </p:cNvPr>
          <p:cNvSpPr>
            <a:spLocks noGrp="1"/>
          </p:cNvSpPr>
          <p:nvPr>
            <p:ph type="ctrTitle"/>
          </p:nvPr>
        </p:nvSpPr>
        <p:spPr>
          <a:xfrm>
            <a:off x="638620" y="863695"/>
            <a:ext cx="3511233" cy="2565305"/>
          </a:xfrm>
        </p:spPr>
        <p:txBody>
          <a:bodyPr anchor="ctr">
            <a:normAutofit/>
          </a:bodyPr>
          <a:lstStyle/>
          <a:p>
            <a:pPr algn="ctr"/>
            <a:r>
              <a:rPr lang="en-US" dirty="0">
                <a:solidFill>
                  <a:schemeClr val="tx1"/>
                </a:solidFill>
                <a:latin typeface="Calibri" panose="020F0502020204030204" pitchFamily="34" charset="0"/>
                <a:cs typeface="Calibri" panose="020F0502020204030204" pitchFamily="34" charset="0"/>
              </a:rPr>
              <a:t>Those who said ‘Yes’ to Christ’s call: </a:t>
            </a:r>
          </a:p>
        </p:txBody>
      </p:sp>
      <p:sp>
        <p:nvSpPr>
          <p:cNvPr id="3" name="Subtitle 2">
            <a:extLst>
              <a:ext uri="{FF2B5EF4-FFF2-40B4-BE49-F238E27FC236}">
                <a16:creationId xmlns:a16="http://schemas.microsoft.com/office/drawing/2014/main" id="{895F751D-1C4E-D71F-3DE6-40D4DE245CB8}"/>
              </a:ext>
            </a:extLst>
          </p:cNvPr>
          <p:cNvSpPr>
            <a:spLocks noGrp="1"/>
          </p:cNvSpPr>
          <p:nvPr>
            <p:ph type="subTitle" idx="1"/>
          </p:nvPr>
        </p:nvSpPr>
        <p:spPr>
          <a:xfrm>
            <a:off x="638620" y="3577972"/>
            <a:ext cx="3511233" cy="2822827"/>
          </a:xfrm>
        </p:spPr>
        <p:txBody>
          <a:bodyPr anchor="t">
            <a:normAutofit fontScale="92500"/>
          </a:bodyPr>
          <a:lstStyle/>
          <a:p>
            <a:pPr algn="ctr">
              <a:lnSpc>
                <a:spcPct val="110000"/>
              </a:lnSpc>
            </a:pPr>
            <a:r>
              <a:rPr lang="en-US" sz="2400" dirty="0">
                <a:latin typeface="Calibri" panose="020F0502020204030204" pitchFamily="34" charset="0"/>
                <a:cs typeface="Calibri" panose="020F0502020204030204" pitchFamily="34" charset="0"/>
              </a:rPr>
              <a:t>The Saints and Sinners in our Spiritual Ancestry and in Us</a:t>
            </a:r>
          </a:p>
          <a:p>
            <a:pPr algn="ctr">
              <a:lnSpc>
                <a:spcPct val="110000"/>
              </a:lnSpc>
            </a:pPr>
            <a:r>
              <a:rPr lang="en-US" sz="2400" dirty="0">
                <a:latin typeface="Calibri" panose="020F0502020204030204" pitchFamily="34" charset="0"/>
                <a:cs typeface="Calibri" panose="020F0502020204030204" pitchFamily="34" charset="0"/>
              </a:rPr>
              <a:t>Soup &amp; Scripture March 2023</a:t>
            </a:r>
          </a:p>
          <a:p>
            <a:pPr algn="ctr">
              <a:lnSpc>
                <a:spcPct val="110000"/>
              </a:lnSpc>
            </a:pPr>
            <a:r>
              <a:rPr lang="en-US" sz="2400" dirty="0">
                <a:latin typeface="Calibri" panose="020F0502020204030204" pitchFamily="34" charset="0"/>
                <a:cs typeface="Calibri" panose="020F0502020204030204" pitchFamily="34" charset="0"/>
              </a:rPr>
              <a:t>Rev. Elizabeth D. McLean</a:t>
            </a:r>
          </a:p>
        </p:txBody>
      </p:sp>
      <p:sp>
        <p:nvSpPr>
          <p:cNvPr id="51" name="Rectangle 50">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5" name="Picture 4" descr="A group of people posing for a photo&#10;&#10;Description automatically generated">
            <a:extLst>
              <a:ext uri="{FF2B5EF4-FFF2-40B4-BE49-F238E27FC236}">
                <a16:creationId xmlns:a16="http://schemas.microsoft.com/office/drawing/2014/main" id="{735776E2-1288-052D-BA81-BEAB9B472A88}"/>
              </a:ext>
            </a:extLst>
          </p:cNvPr>
          <p:cNvPicPr>
            <a:picLocks noChangeAspect="1"/>
          </p:cNvPicPr>
          <p:nvPr/>
        </p:nvPicPr>
        <p:blipFill rotWithShape="1">
          <a:blip r:embed="rId2">
            <a:extLst>
              <a:ext uri="{28A0092B-C50C-407E-A947-70E740481C1C}">
                <a14:useLocalDpi xmlns:a14="http://schemas.microsoft.com/office/drawing/2010/main" val="0"/>
              </a:ext>
            </a:extLst>
          </a:blip>
          <a:srcRect l="30735" r="12111"/>
          <a:stretch/>
        </p:blipFill>
        <p:spPr>
          <a:xfrm>
            <a:off x="4654295" y="10"/>
            <a:ext cx="7537705" cy="6857990"/>
          </a:xfrm>
          <a:prstGeom prst="rect">
            <a:avLst/>
          </a:prstGeom>
        </p:spPr>
      </p:pic>
    </p:spTree>
    <p:extLst>
      <p:ext uri="{BB962C8B-B14F-4D97-AF65-F5344CB8AC3E}">
        <p14:creationId xmlns:p14="http://schemas.microsoft.com/office/powerpoint/2010/main" val="395422590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E6C8E6EB-4C59-429B-97E4-72A058CFC4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33" name="Rectangle 1032">
            <a:extLst>
              <a:ext uri="{FF2B5EF4-FFF2-40B4-BE49-F238E27FC236}">
                <a16:creationId xmlns:a16="http://schemas.microsoft.com/office/drawing/2014/main" id="{B5B90362-AFCC-46A9-B41C-A257A8C5B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035" name="Rectangle 1034">
            <a:extLst>
              <a:ext uri="{FF2B5EF4-FFF2-40B4-BE49-F238E27FC236}">
                <a16:creationId xmlns:a16="http://schemas.microsoft.com/office/drawing/2014/main" id="{F71EF7F1-38BA-471D-8CD4-2A9AE8E35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037" name="Rectangle 1036">
            <a:extLst>
              <a:ext uri="{FF2B5EF4-FFF2-40B4-BE49-F238E27FC236}">
                <a16:creationId xmlns:a16="http://schemas.microsoft.com/office/drawing/2014/main" id="{504BED40-EAF7-4E55-AFF7-2CD840EBD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7">
            <a:extLst>
              <a:ext uri="{FF2B5EF4-FFF2-40B4-BE49-F238E27FC236}">
                <a16:creationId xmlns:a16="http://schemas.microsoft.com/office/drawing/2014/main" id="{CF596E09-441E-BF28-099A-4FFFBF00D687}"/>
              </a:ext>
            </a:extLst>
          </p:cNvPr>
          <p:cNvSpPr>
            <a:spLocks noGrp="1"/>
          </p:cNvSpPr>
          <p:nvPr>
            <p:ph type="title"/>
          </p:nvPr>
        </p:nvSpPr>
        <p:spPr>
          <a:xfrm>
            <a:off x="581193" y="702156"/>
            <a:ext cx="6309003" cy="507519"/>
          </a:xfrm>
        </p:spPr>
        <p:txBody>
          <a:bodyPr vert="horz" lIns="91440" tIns="45720" rIns="91440" bIns="45720" rtlCol="0" anchor="b">
            <a:normAutofit/>
          </a:bodyPr>
          <a:lstStyle/>
          <a:p>
            <a:pPr algn="ctr"/>
            <a:r>
              <a:rPr lang="en-US" sz="2800" b="1" kern="1200" cap="all" dirty="0">
                <a:solidFill>
                  <a:schemeClr val="tx2"/>
                </a:solidFill>
                <a:latin typeface="+mj-lt"/>
                <a:ea typeface="+mj-ea"/>
                <a:cs typeface="+mj-cs"/>
              </a:rPr>
              <a:t>The Resurrection in John</a:t>
            </a:r>
          </a:p>
        </p:txBody>
      </p:sp>
      <p:sp>
        <p:nvSpPr>
          <p:cNvPr id="1039" name="Rectangle 1038">
            <a:extLst>
              <a:ext uri="{FF2B5EF4-FFF2-40B4-BE49-F238E27FC236}">
                <a16:creationId xmlns:a16="http://schemas.microsoft.com/office/drawing/2014/main" id="{F367CCF1-BB1E-41CF-8499-94A870C33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66751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Text Placeholder 9">
            <a:extLst>
              <a:ext uri="{FF2B5EF4-FFF2-40B4-BE49-F238E27FC236}">
                <a16:creationId xmlns:a16="http://schemas.microsoft.com/office/drawing/2014/main" id="{9D1D8F87-3557-90DC-9E26-C1BCEF480889}"/>
              </a:ext>
            </a:extLst>
          </p:cNvPr>
          <p:cNvSpPr>
            <a:spLocks noGrp="1"/>
          </p:cNvSpPr>
          <p:nvPr>
            <p:ph type="body" sz="half" idx="2"/>
          </p:nvPr>
        </p:nvSpPr>
        <p:spPr>
          <a:xfrm>
            <a:off x="215078" y="1359634"/>
            <a:ext cx="6675120" cy="5184041"/>
          </a:xfrm>
        </p:spPr>
        <p:txBody>
          <a:bodyPr vert="horz" lIns="91440" tIns="45720" rIns="91440" bIns="45720" rtlCol="0" anchor="ctr">
            <a:normAutofit fontScale="92500" lnSpcReduction="10000"/>
          </a:bodyPr>
          <a:lstStyle/>
          <a:p>
            <a:pPr>
              <a:lnSpc>
                <a:spcPct val="110000"/>
              </a:lnSpc>
              <a:buFont typeface="Wingdings 2" panose="05020102010507070707" pitchFamily="18" charset="2"/>
              <a:buChar char=""/>
            </a:pPr>
            <a:r>
              <a:rPr lang="en-US" sz="2400" b="0" i="0" u="none" strike="noStrike" baseline="0" dirty="0">
                <a:solidFill>
                  <a:schemeClr val="tx2"/>
                </a:solidFill>
                <a:latin typeface="Calibri" panose="020F0502020204030204" pitchFamily="34" charset="0"/>
                <a:cs typeface="Calibri" panose="020F0502020204030204" pitchFamily="34" charset="0"/>
              </a:rPr>
              <a:t>In </a:t>
            </a:r>
            <a:r>
              <a:rPr lang="en-US" sz="2400" b="0" i="1" u="none" strike="noStrike" baseline="0" dirty="0">
                <a:solidFill>
                  <a:schemeClr val="tx2"/>
                </a:solidFill>
                <a:latin typeface="Calibri" panose="020F0502020204030204" pitchFamily="34" charset="0"/>
                <a:cs typeface="Calibri" panose="020F0502020204030204" pitchFamily="34" charset="0"/>
              </a:rPr>
              <a:t>John</a:t>
            </a:r>
            <a:r>
              <a:rPr lang="en-US" sz="2400" b="0" i="0" u="none" strike="noStrike" baseline="0" dirty="0">
                <a:solidFill>
                  <a:schemeClr val="tx2"/>
                </a:solidFill>
                <a:latin typeface="Calibri" panose="020F0502020204030204" pitchFamily="34" charset="0"/>
                <a:cs typeface="Calibri" panose="020F0502020204030204" pitchFamily="34" charset="0"/>
              </a:rPr>
              <a:t>, Mary Magdalene is not a key player until the resurrection.  But after Jesus is crucified, it is Mary who alone rises early to go to the tomb to tend to Jesus’ body.  Chapter 20 describes her encounter with Jesus.  She is commissioned by Jesus to tell the others, and does so. </a:t>
            </a:r>
          </a:p>
          <a:p>
            <a:pPr>
              <a:lnSpc>
                <a:spcPct val="110000"/>
              </a:lnSpc>
              <a:buFont typeface="Wingdings 2" panose="05020102010507070707" pitchFamily="18" charset="2"/>
              <a:buChar char=""/>
            </a:pPr>
            <a:r>
              <a:rPr lang="en-US" sz="2400" b="0" i="0" u="none" strike="noStrike" baseline="0" dirty="0">
                <a:solidFill>
                  <a:schemeClr val="tx2"/>
                </a:solidFill>
                <a:latin typeface="Calibri" panose="020F0502020204030204" pitchFamily="34" charset="0"/>
                <a:cs typeface="Calibri" panose="020F0502020204030204" pitchFamily="34" charset="0"/>
              </a:rPr>
              <a:t>Not only is it significant that Jesus appeared to a woman first, and not to one of the disciples, it is significant that John of all people, would include this detail.  John’s gospel is full of references to the “disciple whom Jesus loved.”  The fact that he wasn’t cast as the star in the resurrection story all the more affirms the credibility of the gospel accounts that Jesus appeared to Mary (and/or other women) first.</a:t>
            </a:r>
          </a:p>
          <a:p>
            <a:pPr>
              <a:lnSpc>
                <a:spcPct val="110000"/>
              </a:lnSpc>
              <a:buFont typeface="Wingdings 2" panose="05020102010507070707" pitchFamily="18" charset="2"/>
              <a:buChar char=""/>
            </a:pPr>
            <a:endParaRPr lang="en-US" dirty="0">
              <a:solidFill>
                <a:schemeClr val="tx2"/>
              </a:solidFill>
            </a:endParaRPr>
          </a:p>
        </p:txBody>
      </p:sp>
      <p:pic>
        <p:nvPicPr>
          <p:cNvPr id="1026" name="Picture 2" descr="Mary Magdalene, The Witness">
            <a:extLst>
              <a:ext uri="{FF2B5EF4-FFF2-40B4-BE49-F238E27FC236}">
                <a16:creationId xmlns:a16="http://schemas.microsoft.com/office/drawing/2014/main" id="{7FF6E91B-360F-2EEA-6395-F24E3810B983}"/>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7145" r="25011" b="1"/>
          <a:stretch/>
        </p:blipFill>
        <p:spPr bwMode="auto">
          <a:xfrm>
            <a:off x="7121655" y="9"/>
            <a:ext cx="5070346" cy="7191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44238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BDD80-E462-A61A-678D-8C390B3F0F04}"/>
              </a:ext>
            </a:extLst>
          </p:cNvPr>
          <p:cNvSpPr>
            <a:spLocks noGrp="1"/>
          </p:cNvSpPr>
          <p:nvPr>
            <p:ph type="title"/>
          </p:nvPr>
        </p:nvSpPr>
        <p:spPr>
          <a:xfrm>
            <a:off x="581192" y="561976"/>
            <a:ext cx="11029616" cy="476249"/>
          </a:xfrm>
        </p:spPr>
        <p:txBody>
          <a:bodyPr>
            <a:normAutofit/>
          </a:bodyPr>
          <a:lstStyle/>
          <a:p>
            <a:pPr algn="ctr"/>
            <a:r>
              <a:rPr lang="en-US" dirty="0"/>
              <a:t>Tradition</a:t>
            </a:r>
          </a:p>
        </p:txBody>
      </p:sp>
      <p:sp>
        <p:nvSpPr>
          <p:cNvPr id="3" name="Content Placeholder 2">
            <a:extLst>
              <a:ext uri="{FF2B5EF4-FFF2-40B4-BE49-F238E27FC236}">
                <a16:creationId xmlns:a16="http://schemas.microsoft.com/office/drawing/2014/main" id="{7F427D82-BEE8-34D7-49D0-708EAEA9F590}"/>
              </a:ext>
            </a:extLst>
          </p:cNvPr>
          <p:cNvSpPr>
            <a:spLocks noGrp="1"/>
          </p:cNvSpPr>
          <p:nvPr>
            <p:ph idx="1"/>
          </p:nvPr>
        </p:nvSpPr>
        <p:spPr>
          <a:xfrm>
            <a:off x="295276" y="1038225"/>
            <a:ext cx="11315532" cy="5686425"/>
          </a:xfrm>
        </p:spPr>
        <p:txBody>
          <a:bodyPr>
            <a:normAutofit fontScale="70000" lnSpcReduction="20000"/>
          </a:bodyPr>
          <a:lstStyle/>
          <a:p>
            <a:endParaRPr lang="en-US" sz="2400" b="0" i="0" u="none" strike="noStrike" baseline="0" dirty="0">
              <a:latin typeface="Calibri" panose="020F0502020204030204" pitchFamily="34" charset="0"/>
              <a:cs typeface="Calibri" panose="020F0502020204030204" pitchFamily="34" charset="0"/>
            </a:endParaRPr>
          </a:p>
          <a:p>
            <a:r>
              <a:rPr lang="en-US" sz="2900" b="0" i="0" u="none" strike="noStrike" baseline="0" dirty="0">
                <a:latin typeface="Calibri" panose="020F0502020204030204" pitchFamily="34" charset="0"/>
                <a:cs typeface="Calibri" panose="020F0502020204030204" pitchFamily="34" charset="0"/>
              </a:rPr>
              <a:t>After about the 6</a:t>
            </a:r>
            <a:r>
              <a:rPr lang="en-US" sz="2900" b="0" i="0" u="none" strike="noStrike" baseline="30000" dirty="0">
                <a:latin typeface="Calibri" panose="020F0502020204030204" pitchFamily="34" charset="0"/>
                <a:cs typeface="Calibri" panose="020F0502020204030204" pitchFamily="34" charset="0"/>
              </a:rPr>
              <a:t>th</a:t>
            </a:r>
            <a:r>
              <a:rPr lang="en-US" sz="2900" b="0" i="0" u="none" strike="noStrike" baseline="0" dirty="0">
                <a:latin typeface="Calibri" panose="020F0502020204030204" pitchFamily="34" charset="0"/>
                <a:cs typeface="Calibri" panose="020F0502020204030204" pitchFamily="34" charset="0"/>
              </a:rPr>
              <a:t> century, the Church began to associate Mary Magdalene with the sinful woman in L uke 7:36-50.  People began referring to Mary as if she were a repentant or saved prostitute.  But all the Bible says about Mary is that she had seven demons.  It seems likely that as the Church over time grew uncomfortable with Mary’s prominence in the Resurrection story, they tried to diminish Mary’s authority some how by making her a woman of ill-repute.</a:t>
            </a:r>
          </a:p>
          <a:p>
            <a:r>
              <a:rPr lang="en-US" sz="2900" b="0" i="0" u="none" strike="noStrike" baseline="0" dirty="0">
                <a:latin typeface="Calibri" panose="020F0502020204030204" pitchFamily="34" charset="0"/>
                <a:cs typeface="Calibri" panose="020F0502020204030204" pitchFamily="34" charset="0"/>
              </a:rPr>
              <a:t>Mary Magdalene is mentioned in several  non-canonical texts.  She appears in the 2</a:t>
            </a:r>
            <a:r>
              <a:rPr lang="en-US" sz="2900" b="0" i="0" u="none" strike="noStrike" baseline="30000" dirty="0">
                <a:latin typeface="Calibri" panose="020F0502020204030204" pitchFamily="34" charset="0"/>
                <a:cs typeface="Calibri" panose="020F0502020204030204" pitchFamily="34" charset="0"/>
              </a:rPr>
              <a:t>nd</a:t>
            </a:r>
            <a:r>
              <a:rPr lang="en-US" sz="2900" b="0" i="0" u="none" strike="noStrike" baseline="0" dirty="0">
                <a:latin typeface="Calibri" panose="020F0502020204030204" pitchFamily="34" charset="0"/>
                <a:cs typeface="Calibri" panose="020F0502020204030204" pitchFamily="34" charset="0"/>
              </a:rPr>
              <a:t> Century </a:t>
            </a:r>
            <a:r>
              <a:rPr lang="en-US" sz="2900" b="0" i="1" u="none" strike="noStrike" baseline="0" dirty="0">
                <a:latin typeface="Calibri" panose="020F0502020204030204" pitchFamily="34" charset="0"/>
                <a:cs typeface="Calibri" panose="020F0502020204030204" pitchFamily="34" charset="0"/>
              </a:rPr>
              <a:t>Gospel of Peter</a:t>
            </a:r>
            <a:r>
              <a:rPr lang="en-US" sz="2900" b="0" i="0" u="none" strike="noStrike" baseline="0" dirty="0">
                <a:latin typeface="Calibri" panose="020F0502020204030204" pitchFamily="34" charset="0"/>
                <a:cs typeface="Calibri" panose="020F0502020204030204" pitchFamily="34" charset="0"/>
              </a:rPr>
              <a:t> as “a woman disciple of the Lord.”  </a:t>
            </a:r>
          </a:p>
          <a:p>
            <a:r>
              <a:rPr lang="en-US" sz="2900" b="0" i="0" u="none" strike="noStrike" baseline="0" dirty="0">
                <a:latin typeface="Calibri" panose="020F0502020204030204" pitchFamily="34" charset="0"/>
                <a:cs typeface="Calibri" panose="020F0502020204030204" pitchFamily="34" charset="0"/>
              </a:rPr>
              <a:t>The Coptic </a:t>
            </a:r>
            <a:r>
              <a:rPr lang="en-US" sz="2900" b="0" i="1" u="none" strike="noStrike" baseline="0" dirty="0">
                <a:latin typeface="Calibri" panose="020F0502020204030204" pitchFamily="34" charset="0"/>
                <a:cs typeface="Calibri" panose="020F0502020204030204" pitchFamily="34" charset="0"/>
              </a:rPr>
              <a:t>Gospel of Thomas</a:t>
            </a:r>
            <a:r>
              <a:rPr lang="en-US" sz="2900" b="0" i="0" u="none" strike="noStrike" baseline="0" dirty="0">
                <a:latin typeface="Calibri" panose="020F0502020204030204" pitchFamily="34" charset="0"/>
                <a:cs typeface="Calibri" panose="020F0502020204030204" pitchFamily="34" charset="0"/>
              </a:rPr>
              <a:t> reports a competition between Peter and Mary for Jesus’ affections.  Peter says to Jesus “Let Mary leave us, for women are not worthy of Life.”  Jesus responds, “I myself shall lead her in order to make her male, so that she too may/ become a living spirit resembling you males.” </a:t>
            </a:r>
          </a:p>
          <a:p>
            <a:r>
              <a:rPr lang="en-US" sz="2900" b="0" i="0" u="none" strike="noStrike" baseline="0" dirty="0">
                <a:latin typeface="Calibri" panose="020F0502020204030204" pitchFamily="34" charset="0"/>
                <a:cs typeface="Calibri" panose="020F0502020204030204" pitchFamily="34" charset="0"/>
              </a:rPr>
              <a:t> In the 2</a:t>
            </a:r>
            <a:r>
              <a:rPr lang="en-US" sz="2900" b="0" i="0" u="none" strike="noStrike" baseline="30000" dirty="0">
                <a:latin typeface="Calibri" panose="020F0502020204030204" pitchFamily="34" charset="0"/>
                <a:cs typeface="Calibri" panose="020F0502020204030204" pitchFamily="34" charset="0"/>
              </a:rPr>
              <a:t>nd</a:t>
            </a:r>
            <a:r>
              <a:rPr lang="en-US" sz="2900" b="0" i="0" u="none" strike="noStrike" baseline="0" dirty="0">
                <a:latin typeface="Calibri" panose="020F0502020204030204" pitchFamily="34" charset="0"/>
                <a:cs typeface="Calibri" panose="020F0502020204030204" pitchFamily="34" charset="0"/>
              </a:rPr>
              <a:t> Century </a:t>
            </a:r>
            <a:r>
              <a:rPr lang="en-US" sz="2900" b="0" i="1" u="none" strike="noStrike" baseline="0" dirty="0">
                <a:latin typeface="Calibri" panose="020F0502020204030204" pitchFamily="34" charset="0"/>
                <a:cs typeface="Calibri" panose="020F0502020204030204" pitchFamily="34" charset="0"/>
              </a:rPr>
              <a:t> Gospel of Mary (Magdalene), </a:t>
            </a:r>
            <a:r>
              <a:rPr lang="en-US" sz="2900" b="0" i="0" u="none" strike="noStrike" baseline="0" dirty="0">
                <a:latin typeface="Calibri" panose="020F0502020204030204" pitchFamily="34" charset="0"/>
                <a:cs typeface="Calibri" panose="020F0502020204030204" pitchFamily="34" charset="0"/>
              </a:rPr>
              <a:t>Mary plays a dominant role, communicating a secret revelation made to her by Jesus in a vision.  When Andrew and Peter don’t believe her, a man named Levi defends her by describing her as “one made worthy by the Lord, known by him, and one loved by him even more than the disciples.”</a:t>
            </a:r>
          </a:p>
          <a:p>
            <a:endParaRPr lang="en-US" sz="2900" b="0" i="0" u="none" strike="noStrike" baseline="0" dirty="0">
              <a:latin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42910662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E24DE-B34D-3151-6631-9BC55CD6F83E}"/>
              </a:ext>
            </a:extLst>
          </p:cNvPr>
          <p:cNvSpPr>
            <a:spLocks noGrp="1"/>
          </p:cNvSpPr>
          <p:nvPr>
            <p:ph type="title"/>
          </p:nvPr>
        </p:nvSpPr>
        <p:spPr>
          <a:xfrm>
            <a:off x="581192" y="702156"/>
            <a:ext cx="11029616" cy="593244"/>
          </a:xfrm>
        </p:spPr>
        <p:txBody>
          <a:bodyPr/>
          <a:lstStyle/>
          <a:p>
            <a:pPr algn="ctr"/>
            <a:r>
              <a:rPr lang="en-US" dirty="0"/>
              <a:t>Other stories</a:t>
            </a:r>
          </a:p>
        </p:txBody>
      </p:sp>
      <p:sp>
        <p:nvSpPr>
          <p:cNvPr id="3" name="Content Placeholder 2">
            <a:extLst>
              <a:ext uri="{FF2B5EF4-FFF2-40B4-BE49-F238E27FC236}">
                <a16:creationId xmlns:a16="http://schemas.microsoft.com/office/drawing/2014/main" id="{AD324138-94F4-8306-B7A7-218CF9B47254}"/>
              </a:ext>
            </a:extLst>
          </p:cNvPr>
          <p:cNvSpPr>
            <a:spLocks noGrp="1"/>
          </p:cNvSpPr>
          <p:nvPr>
            <p:ph idx="1"/>
          </p:nvPr>
        </p:nvSpPr>
        <p:spPr>
          <a:xfrm>
            <a:off x="581192" y="1390650"/>
            <a:ext cx="11029615" cy="5276850"/>
          </a:xfrm>
        </p:spPr>
        <p:txBody>
          <a:bodyPr>
            <a:normAutofit lnSpcReduction="10000"/>
          </a:bodyPr>
          <a:lstStyle/>
          <a:p>
            <a:r>
              <a:rPr lang="en-US" sz="2400" b="0" i="0" u="none" strike="noStrike" baseline="0" dirty="0">
                <a:latin typeface="Calibri" panose="020F0502020204030204" pitchFamily="34" charset="0"/>
                <a:cs typeface="Calibri" panose="020F0502020204030204" pitchFamily="34" charset="0"/>
              </a:rPr>
              <a:t>In the 3</a:t>
            </a:r>
            <a:r>
              <a:rPr lang="en-US" sz="2400" b="0" i="0" u="none" strike="noStrike" baseline="30000" dirty="0">
                <a:latin typeface="Calibri" panose="020F0502020204030204" pitchFamily="34" charset="0"/>
                <a:cs typeface="Calibri" panose="020F0502020204030204" pitchFamily="34" charset="0"/>
              </a:rPr>
              <a:t>rd</a:t>
            </a:r>
            <a:r>
              <a:rPr lang="en-US" sz="2400" b="0" i="0" u="none" strike="noStrike" baseline="0" dirty="0">
                <a:latin typeface="Calibri" panose="020F0502020204030204" pitchFamily="34" charset="0"/>
                <a:cs typeface="Calibri" panose="020F0502020204030204" pitchFamily="34" charset="0"/>
              </a:rPr>
              <a:t> Century </a:t>
            </a:r>
            <a:r>
              <a:rPr lang="en-US" sz="2400" b="0" i="1" u="none" strike="noStrike" baseline="0" dirty="0">
                <a:latin typeface="Calibri" panose="020F0502020204030204" pitchFamily="34" charset="0"/>
                <a:cs typeface="Calibri" panose="020F0502020204030204" pitchFamily="34" charset="0"/>
              </a:rPr>
              <a:t>Pistis Sophia</a:t>
            </a:r>
            <a:r>
              <a:rPr lang="en-US" sz="2400" b="0" i="0" u="none" strike="noStrike" baseline="0" dirty="0">
                <a:latin typeface="Calibri" panose="020F0502020204030204" pitchFamily="34" charset="0"/>
                <a:cs typeface="Calibri" panose="020F0502020204030204" pitchFamily="34" charset="0"/>
              </a:rPr>
              <a:t>, Mary asks 39 out of the 64 questions addressed to Jesus.  She is described as blessed, and as having a heart “more directed to the kingdom of heaven than all her brothers, excellent, blessed beyond all women, beautiful in speech, the pleroma of all pleromas*, the completion of all completions, superior to all the disciples.”</a:t>
            </a:r>
          </a:p>
          <a:p>
            <a:r>
              <a:rPr lang="en-US" sz="2400" b="0" i="0" u="none" strike="noStrike" baseline="0" dirty="0">
                <a:latin typeface="Calibri" panose="020F0502020204030204" pitchFamily="34" charset="0"/>
                <a:cs typeface="Calibri" panose="020F0502020204030204" pitchFamily="34" charset="0"/>
              </a:rPr>
              <a:t>*the fullness of being of the divine life in Gnosticism</a:t>
            </a:r>
          </a:p>
          <a:p>
            <a:endParaRPr lang="en-US" sz="2400" b="0" i="0" u="none" strike="noStrike" baseline="0" dirty="0">
              <a:latin typeface="Calibri" panose="020F0502020204030204" pitchFamily="34" charset="0"/>
              <a:cs typeface="Calibri" panose="020F0502020204030204" pitchFamily="34" charset="0"/>
            </a:endParaRPr>
          </a:p>
          <a:p>
            <a:r>
              <a:rPr lang="en-US" sz="2400" b="0" i="0" u="none" strike="noStrike" baseline="0" dirty="0">
                <a:latin typeface="Calibri" panose="020F0502020204030204" pitchFamily="34" charset="0"/>
                <a:cs typeface="Calibri" panose="020F0502020204030204" pitchFamily="34" charset="0"/>
              </a:rPr>
              <a:t>Stories and references to Mary Magdalene appear in several other gnostic texts we don’t need to get into here. Feminist theologians have argued that her role was diminished in the eyes of the church as it became more patriarch. But that being said, there is no evidence she was married to Jesus (as </a:t>
            </a:r>
            <a:r>
              <a:rPr lang="en-US" sz="2400" b="0" i="1" u="none" strike="noStrike" baseline="0" dirty="0">
                <a:latin typeface="Calibri" panose="020F0502020204030204" pitchFamily="34" charset="0"/>
                <a:cs typeface="Calibri" panose="020F0502020204030204" pitchFamily="34" charset="0"/>
              </a:rPr>
              <a:t>The DaVinci Code</a:t>
            </a:r>
            <a:r>
              <a:rPr lang="en-US" sz="2400" b="0" u="none" strike="noStrike" baseline="0" dirty="0">
                <a:latin typeface="Calibri" panose="020F0502020204030204" pitchFamily="34" charset="0"/>
                <a:cs typeface="Calibri" panose="020F0502020204030204" pitchFamily="34" charset="0"/>
              </a:rPr>
              <a:t> claims)</a:t>
            </a:r>
            <a:r>
              <a:rPr lang="en-US" sz="2400" b="0" i="0" u="none" strike="noStrike" baseline="0" dirty="0">
                <a:latin typeface="Calibri" panose="020F0502020204030204" pitchFamily="34" charset="0"/>
                <a:cs typeface="Calibri" panose="020F0502020204030204" pitchFamily="34" charset="0"/>
              </a:rPr>
              <a:t>. </a:t>
            </a:r>
          </a:p>
          <a:p>
            <a:endParaRPr lang="en-US" dirty="0"/>
          </a:p>
        </p:txBody>
      </p:sp>
    </p:spTree>
    <p:extLst>
      <p:ext uri="{BB962C8B-B14F-4D97-AF65-F5344CB8AC3E}">
        <p14:creationId xmlns:p14="http://schemas.microsoft.com/office/powerpoint/2010/main" val="18623286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43AF0-3757-CE2F-CFDC-88C7DB030301}"/>
              </a:ext>
            </a:extLst>
          </p:cNvPr>
          <p:cNvSpPr>
            <a:spLocks noGrp="1"/>
          </p:cNvSpPr>
          <p:nvPr>
            <p:ph type="title"/>
          </p:nvPr>
        </p:nvSpPr>
        <p:spPr>
          <a:xfrm>
            <a:off x="581192" y="702156"/>
            <a:ext cx="11029616" cy="745644"/>
          </a:xfrm>
        </p:spPr>
        <p:txBody>
          <a:bodyPr>
            <a:normAutofit/>
          </a:bodyPr>
          <a:lstStyle/>
          <a:p>
            <a:pPr algn="ctr"/>
            <a:r>
              <a:rPr lang="en-US" sz="4400" dirty="0">
                <a:latin typeface="Calibri" panose="020F0502020204030204" pitchFamily="34" charset="0"/>
                <a:cs typeface="Calibri" panose="020F0502020204030204" pitchFamily="34" charset="0"/>
              </a:rPr>
              <a:t>The “three-word” Disciples</a:t>
            </a:r>
          </a:p>
        </p:txBody>
      </p:sp>
      <p:sp>
        <p:nvSpPr>
          <p:cNvPr id="4" name="Content Placeholder 3">
            <a:extLst>
              <a:ext uri="{FF2B5EF4-FFF2-40B4-BE49-F238E27FC236}">
                <a16:creationId xmlns:a16="http://schemas.microsoft.com/office/drawing/2014/main" id="{C1C6CDB4-AB5D-68BE-CE24-722D81AFB9B1}"/>
              </a:ext>
            </a:extLst>
          </p:cNvPr>
          <p:cNvSpPr>
            <a:spLocks noGrp="1"/>
          </p:cNvSpPr>
          <p:nvPr>
            <p:ph idx="1"/>
          </p:nvPr>
        </p:nvSpPr>
        <p:spPr/>
        <p:txBody>
          <a:bodyPr>
            <a:noAutofit/>
          </a:bodyPr>
          <a:lstStyle/>
          <a:p>
            <a:r>
              <a:rPr lang="en-US" sz="4400" dirty="0">
                <a:latin typeface="Calibri" panose="020F0502020204030204" pitchFamily="34" charset="0"/>
                <a:cs typeface="Calibri" panose="020F0502020204030204" pitchFamily="34" charset="0"/>
              </a:rPr>
              <a:t>James the Less(er) (aka James of Alphaeus)</a:t>
            </a:r>
          </a:p>
          <a:p>
            <a:r>
              <a:rPr lang="en-US" sz="4400" dirty="0">
                <a:latin typeface="Calibri" panose="020F0502020204030204" pitchFamily="34" charset="0"/>
                <a:cs typeface="Calibri" panose="020F0502020204030204" pitchFamily="34" charset="0"/>
              </a:rPr>
              <a:t>Simon the Zealot</a:t>
            </a:r>
          </a:p>
          <a:p>
            <a:r>
              <a:rPr lang="en-US" sz="4400" dirty="0">
                <a:latin typeface="Calibri" panose="020F0502020204030204" pitchFamily="34" charset="0"/>
                <a:cs typeface="Calibri" panose="020F0502020204030204" pitchFamily="34" charset="0"/>
              </a:rPr>
              <a:t>Judas not Iscariot (also known as Thaddeus and/or Jude the Apostle)</a:t>
            </a:r>
          </a:p>
        </p:txBody>
      </p:sp>
    </p:spTree>
    <p:extLst>
      <p:ext uri="{BB962C8B-B14F-4D97-AF65-F5344CB8AC3E}">
        <p14:creationId xmlns:p14="http://schemas.microsoft.com/office/powerpoint/2010/main" val="1940453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6C2997EE-0889-44C3-AC0D-18F26AC9AA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picture containing text&#10;&#10;Description automatically generated">
            <a:extLst>
              <a:ext uri="{FF2B5EF4-FFF2-40B4-BE49-F238E27FC236}">
                <a16:creationId xmlns:a16="http://schemas.microsoft.com/office/drawing/2014/main" id="{4644D115-D9FF-3000-E404-E88502030DB9}"/>
              </a:ext>
            </a:extLst>
          </p:cNvPr>
          <p:cNvPicPr>
            <a:picLocks noChangeAspect="1"/>
          </p:cNvPicPr>
          <p:nvPr/>
        </p:nvPicPr>
        <p:blipFill rotWithShape="1">
          <a:blip r:embed="rId2">
            <a:extLst>
              <a:ext uri="{28A0092B-C50C-407E-A947-70E740481C1C}">
                <a14:useLocalDpi xmlns:a14="http://schemas.microsoft.com/office/drawing/2010/main" val="0"/>
              </a:ext>
            </a:extLst>
          </a:blip>
          <a:srcRect r="1583" b="1"/>
          <a:stretch/>
        </p:blipFill>
        <p:spPr>
          <a:xfrm>
            <a:off x="5622233" y="10"/>
            <a:ext cx="6569769" cy="3750724"/>
          </a:xfrm>
          <a:custGeom>
            <a:avLst/>
            <a:gdLst/>
            <a:ahLst/>
            <a:cxnLst/>
            <a:rect l="l" t="t" r="r" b="b"/>
            <a:pathLst>
              <a:path w="6569769" h="3750734">
                <a:moveTo>
                  <a:pt x="1738471" y="0"/>
                </a:moveTo>
                <a:lnTo>
                  <a:pt x="6569769" y="0"/>
                </a:lnTo>
                <a:lnTo>
                  <a:pt x="6569769" y="3750734"/>
                </a:lnTo>
                <a:lnTo>
                  <a:pt x="0" y="3750734"/>
                </a:lnTo>
                <a:close/>
              </a:path>
            </a:pathLst>
          </a:custGeom>
        </p:spPr>
      </p:pic>
      <p:pic>
        <p:nvPicPr>
          <p:cNvPr id="9" name="Picture 8" descr="A person holding a stick&#10;&#10;Description automatically generated">
            <a:extLst>
              <a:ext uri="{FF2B5EF4-FFF2-40B4-BE49-F238E27FC236}">
                <a16:creationId xmlns:a16="http://schemas.microsoft.com/office/drawing/2014/main" id="{1CB607FA-F137-F71C-30A3-337867948A83}"/>
              </a:ext>
            </a:extLst>
          </p:cNvPr>
          <p:cNvPicPr>
            <a:picLocks noChangeAspect="1"/>
          </p:cNvPicPr>
          <p:nvPr/>
        </p:nvPicPr>
        <p:blipFill rotWithShape="1">
          <a:blip r:embed="rId3">
            <a:extLst>
              <a:ext uri="{28A0092B-C50C-407E-A947-70E740481C1C}">
                <a14:useLocalDpi xmlns:a14="http://schemas.microsoft.com/office/drawing/2010/main" val="0"/>
              </a:ext>
            </a:extLst>
          </a:blip>
          <a:srcRect b="37418"/>
          <a:stretch/>
        </p:blipFill>
        <p:spPr>
          <a:xfrm>
            <a:off x="4182011" y="3887894"/>
            <a:ext cx="8009991" cy="2970106"/>
          </a:xfrm>
          <a:custGeom>
            <a:avLst/>
            <a:gdLst/>
            <a:ahLst/>
            <a:cxnLst/>
            <a:rect l="l" t="t" r="r" b="b"/>
            <a:pathLst>
              <a:path w="8009991" h="2970106">
                <a:moveTo>
                  <a:pt x="1376648" y="0"/>
                </a:moveTo>
                <a:lnTo>
                  <a:pt x="8009991" y="0"/>
                </a:lnTo>
                <a:lnTo>
                  <a:pt x="8009991" y="2970106"/>
                </a:lnTo>
                <a:lnTo>
                  <a:pt x="0" y="2970106"/>
                </a:lnTo>
                <a:close/>
              </a:path>
            </a:pathLst>
          </a:custGeom>
        </p:spPr>
      </p:pic>
      <p:pic>
        <p:nvPicPr>
          <p:cNvPr id="5" name="Picture 4" descr="A picture containing outdoor, tree, sky&#10;&#10;Description automatically generated">
            <a:extLst>
              <a:ext uri="{FF2B5EF4-FFF2-40B4-BE49-F238E27FC236}">
                <a16:creationId xmlns:a16="http://schemas.microsoft.com/office/drawing/2014/main" id="{B1936156-D4F6-0669-DC4E-AD98504AE2C3}"/>
              </a:ext>
            </a:extLst>
          </p:cNvPr>
          <p:cNvPicPr>
            <a:picLocks noChangeAspect="1"/>
          </p:cNvPicPr>
          <p:nvPr/>
        </p:nvPicPr>
        <p:blipFill rotWithShape="1">
          <a:blip r:embed="rId4">
            <a:extLst>
              <a:ext uri="{28A0092B-C50C-407E-A947-70E740481C1C}">
                <a14:useLocalDpi xmlns:a14="http://schemas.microsoft.com/office/drawing/2010/main" val="0"/>
              </a:ext>
            </a:extLst>
          </a:blip>
          <a:srcRect l="11410" r="34160" b="-1"/>
          <a:stretch/>
        </p:blipFill>
        <p:spPr>
          <a:xfrm>
            <a:off x="20" y="10"/>
            <a:ext cx="7503091" cy="6857990"/>
          </a:xfrm>
          <a:custGeom>
            <a:avLst/>
            <a:gdLst/>
            <a:ahLst/>
            <a:cxnLst/>
            <a:rect l="l" t="t" r="r" b="b"/>
            <a:pathLst>
              <a:path w="7503111" h="6858000">
                <a:moveTo>
                  <a:pt x="0" y="0"/>
                </a:moveTo>
                <a:lnTo>
                  <a:pt x="677334" y="0"/>
                </a:lnTo>
                <a:lnTo>
                  <a:pt x="1168036" y="0"/>
                </a:lnTo>
                <a:lnTo>
                  <a:pt x="1205499" y="0"/>
                </a:lnTo>
                <a:lnTo>
                  <a:pt x="1647632" y="0"/>
                </a:lnTo>
                <a:lnTo>
                  <a:pt x="7215401" y="0"/>
                </a:lnTo>
                <a:lnTo>
                  <a:pt x="4041567" y="6852993"/>
                </a:lnTo>
                <a:lnTo>
                  <a:pt x="7503111" y="6852993"/>
                </a:lnTo>
                <a:lnTo>
                  <a:pt x="7503111" y="6852994"/>
                </a:lnTo>
                <a:lnTo>
                  <a:pt x="1647632" y="6852994"/>
                </a:lnTo>
                <a:lnTo>
                  <a:pt x="1647632" y="6858000"/>
                </a:lnTo>
                <a:lnTo>
                  <a:pt x="0" y="6858000"/>
                </a:lnTo>
                <a:close/>
              </a:path>
            </a:pathLst>
          </a:custGeom>
        </p:spPr>
      </p:pic>
    </p:spTree>
    <p:extLst>
      <p:ext uri="{BB962C8B-B14F-4D97-AF65-F5344CB8AC3E}">
        <p14:creationId xmlns:p14="http://schemas.microsoft.com/office/powerpoint/2010/main" val="17084149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A35DB-F9BD-443B-58A1-3A56AD683B69}"/>
              </a:ext>
            </a:extLst>
          </p:cNvPr>
          <p:cNvSpPr>
            <a:spLocks noGrp="1"/>
          </p:cNvSpPr>
          <p:nvPr>
            <p:ph type="title"/>
          </p:nvPr>
        </p:nvSpPr>
        <p:spPr>
          <a:xfrm>
            <a:off x="581192" y="702156"/>
            <a:ext cx="11029616" cy="536094"/>
          </a:xfrm>
        </p:spPr>
        <p:txBody>
          <a:bodyPr>
            <a:noAutofit/>
          </a:bodyPr>
          <a:lstStyle/>
          <a:p>
            <a:pPr algn="ctr"/>
            <a:r>
              <a:rPr lang="en-US" sz="3600" dirty="0">
                <a:latin typeface="Calibri" panose="020F0502020204030204" pitchFamily="34" charset="0"/>
                <a:cs typeface="Calibri" panose="020F0502020204030204" pitchFamily="34" charset="0"/>
              </a:rPr>
              <a:t>James the Less(er) /James of Alphaeus</a:t>
            </a:r>
          </a:p>
        </p:txBody>
      </p:sp>
      <p:sp>
        <p:nvSpPr>
          <p:cNvPr id="3" name="Content Placeholder 2">
            <a:extLst>
              <a:ext uri="{FF2B5EF4-FFF2-40B4-BE49-F238E27FC236}">
                <a16:creationId xmlns:a16="http://schemas.microsoft.com/office/drawing/2014/main" id="{FA1B4208-FC83-431A-734E-742F676E4C3A}"/>
              </a:ext>
            </a:extLst>
          </p:cNvPr>
          <p:cNvSpPr>
            <a:spLocks noGrp="1"/>
          </p:cNvSpPr>
          <p:nvPr>
            <p:ph idx="1"/>
          </p:nvPr>
        </p:nvSpPr>
        <p:spPr>
          <a:xfrm>
            <a:off x="581192" y="1409700"/>
            <a:ext cx="11029615" cy="5353050"/>
          </a:xfrm>
        </p:spPr>
        <p:txBody>
          <a:bodyPr>
            <a:noAutofit/>
          </a:bodyPr>
          <a:lstStyle/>
          <a:p>
            <a:r>
              <a:rPr lang="en-US" sz="2400" dirty="0">
                <a:effectLst/>
                <a:latin typeface="Calibri" panose="020F0502020204030204" pitchFamily="34" charset="0"/>
                <a:ea typeface="Calibri" panose="020F0502020204030204" pitchFamily="34" charset="0"/>
                <a:cs typeface="Times New Roman" panose="02020603050405020304" pitchFamily="18" charset="0"/>
              </a:rPr>
              <a:t>Little is known of this James, who was not the same James as John Zebedee’s brother, and not the same James who was Jesus’ brother and became a leader in Jerusalem. Practically all we know about him is that he was the son of Alphaeus (Matthew 10:3; Mark 3:18; Luke 6:15; Acts 1:13). </a:t>
            </a:r>
          </a:p>
          <a:p>
            <a:r>
              <a:rPr lang="en-US" sz="2400" dirty="0">
                <a:effectLst/>
                <a:latin typeface="Calibri" panose="020F0502020204030204" pitchFamily="34" charset="0"/>
                <a:ea typeface="Calibri" panose="020F0502020204030204" pitchFamily="34" charset="0"/>
                <a:cs typeface="Times New Roman" panose="02020603050405020304" pitchFamily="18" charset="0"/>
              </a:rPr>
              <a:t>In Mark 15:40, we learn that James's mother was named Mary. That verse, together with Matthew 27:56 and Mark 15:47, </a:t>
            </a:r>
            <a:r>
              <a:rPr lang="en-US" sz="2400" dirty="0">
                <a:latin typeface="Calibri" panose="020F0502020204030204" pitchFamily="34" charset="0"/>
                <a:ea typeface="Calibri" panose="020F0502020204030204" pitchFamily="34" charset="0"/>
                <a:cs typeface="Times New Roman" panose="02020603050405020304" pitchFamily="18" charset="0"/>
              </a:rPr>
              <a:t>indicates that Mary has at least one more son besides James named </a:t>
            </a:r>
            <a:r>
              <a:rPr lang="en-US" sz="2400" dirty="0">
                <a:effectLst/>
                <a:latin typeface="Calibri" panose="020F0502020204030204" pitchFamily="34" charset="0"/>
                <a:ea typeface="Calibri" panose="020F0502020204030204" pitchFamily="34" charset="0"/>
                <a:cs typeface="Times New Roman" panose="02020603050405020304" pitchFamily="18" charset="0"/>
              </a:rPr>
              <a:t>Joses. Mary was one of the women who went to the tomb on Easter morning. Whether this means James came to faith through his mother or the other way around we do not know, nor do we know if Matthew/Levi was an additional brother to James apart from Joses (since Levi was also a son of Alphaeus.)</a:t>
            </a:r>
            <a:endParaRPr lang="en-US" sz="2400" dirty="0"/>
          </a:p>
        </p:txBody>
      </p:sp>
    </p:spTree>
    <p:extLst>
      <p:ext uri="{BB962C8B-B14F-4D97-AF65-F5344CB8AC3E}">
        <p14:creationId xmlns:p14="http://schemas.microsoft.com/office/powerpoint/2010/main" val="21873618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E6C8E6EB-4C59-429B-97E4-72A058CFC4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31">
            <a:extLst>
              <a:ext uri="{FF2B5EF4-FFF2-40B4-BE49-F238E27FC236}">
                <a16:creationId xmlns:a16="http://schemas.microsoft.com/office/drawing/2014/main" id="{B5B90362-AFCC-46A9-B41C-A257A8C5B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33">
            <a:extLst>
              <a:ext uri="{FF2B5EF4-FFF2-40B4-BE49-F238E27FC236}">
                <a16:creationId xmlns:a16="http://schemas.microsoft.com/office/drawing/2014/main" id="{F71EF7F1-38BA-471D-8CD4-2A9AE8E35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36" name="Rectangle 35">
            <a:extLst>
              <a:ext uri="{FF2B5EF4-FFF2-40B4-BE49-F238E27FC236}">
                <a16:creationId xmlns:a16="http://schemas.microsoft.com/office/drawing/2014/main" id="{504BED40-EAF7-4E55-AFF7-2CD840EBD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00108A9-03E4-0181-ABE1-237ED4EC615D}"/>
              </a:ext>
            </a:extLst>
          </p:cNvPr>
          <p:cNvSpPr>
            <a:spLocks noGrp="1"/>
          </p:cNvSpPr>
          <p:nvPr>
            <p:ph type="title"/>
          </p:nvPr>
        </p:nvSpPr>
        <p:spPr>
          <a:xfrm>
            <a:off x="581193" y="702156"/>
            <a:ext cx="6309003" cy="527075"/>
          </a:xfrm>
        </p:spPr>
        <p:txBody>
          <a:bodyPr vert="horz" lIns="91440" tIns="45720" rIns="91440" bIns="45720" rtlCol="0" anchor="b">
            <a:noAutofit/>
          </a:bodyPr>
          <a:lstStyle/>
          <a:p>
            <a:pPr algn="ctr"/>
            <a:r>
              <a:rPr lang="en-US" sz="3200" b="0" kern="1200" cap="all" dirty="0">
                <a:solidFill>
                  <a:schemeClr val="tx2"/>
                </a:solidFill>
                <a:latin typeface="Calibri" panose="020F0502020204030204" pitchFamily="34" charset="0"/>
                <a:cs typeface="Calibri" panose="020F0502020204030204" pitchFamily="34" charset="0"/>
              </a:rPr>
              <a:t>James’ Nickname</a:t>
            </a:r>
          </a:p>
        </p:txBody>
      </p:sp>
      <p:sp>
        <p:nvSpPr>
          <p:cNvPr id="38" name="Rectangle 37">
            <a:extLst>
              <a:ext uri="{FF2B5EF4-FFF2-40B4-BE49-F238E27FC236}">
                <a16:creationId xmlns:a16="http://schemas.microsoft.com/office/drawing/2014/main" id="{F367CCF1-BB1E-41CF-8499-94A870C33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66751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14BB8F36-9FC9-D85B-5D66-CA673BEE0E4D}"/>
              </a:ext>
            </a:extLst>
          </p:cNvPr>
          <p:cNvSpPr>
            <a:spLocks noGrp="1"/>
          </p:cNvSpPr>
          <p:nvPr>
            <p:ph sz="half" idx="1"/>
          </p:nvPr>
        </p:nvSpPr>
        <p:spPr>
          <a:xfrm>
            <a:off x="215078" y="1379190"/>
            <a:ext cx="7233472" cy="5383560"/>
          </a:xfrm>
        </p:spPr>
        <p:txBody>
          <a:bodyPr vert="horz" lIns="91440" tIns="45720" rIns="91440" bIns="45720" rtlCol="0" anchor="ctr">
            <a:normAutofit fontScale="85000" lnSpcReduction="10000"/>
          </a:bodyPr>
          <a:lstStyle/>
          <a:p>
            <a:r>
              <a:rPr lang="en-US" sz="2400" dirty="0">
                <a:solidFill>
                  <a:schemeClr val="tx2"/>
                </a:solidFill>
                <a:latin typeface="Calibri" panose="020F0502020204030204" pitchFamily="34" charset="0"/>
                <a:cs typeface="Calibri" panose="020F0502020204030204" pitchFamily="34" charset="0"/>
              </a:rPr>
              <a:t>Mark 15:40 identifies James as “James the Less” or “James the Lesser.” In Greek the word is </a:t>
            </a:r>
            <a:r>
              <a:rPr lang="en-US" sz="2400" i="1" dirty="0">
                <a:solidFill>
                  <a:schemeClr val="tx2"/>
                </a:solidFill>
                <a:latin typeface="Calibri" panose="020F0502020204030204" pitchFamily="34" charset="0"/>
                <a:cs typeface="Calibri" panose="020F0502020204030204" pitchFamily="34" charset="0"/>
              </a:rPr>
              <a:t>mikros</a:t>
            </a:r>
            <a:r>
              <a:rPr lang="en-US" sz="2400" dirty="0">
                <a:solidFill>
                  <a:schemeClr val="tx2"/>
                </a:solidFill>
                <a:latin typeface="Calibri" panose="020F0502020204030204" pitchFamily="34" charset="0"/>
                <a:cs typeface="Calibri" panose="020F0502020204030204" pitchFamily="34" charset="0"/>
              </a:rPr>
              <a:t>  which means “very little.” </a:t>
            </a:r>
          </a:p>
          <a:p>
            <a:r>
              <a:rPr lang="en-US" sz="2400" dirty="0">
                <a:solidFill>
                  <a:schemeClr val="tx2"/>
                </a:solidFill>
                <a:latin typeface="Calibri" panose="020F0502020204030204" pitchFamily="34" charset="0"/>
                <a:cs typeface="Calibri" panose="020F0502020204030204" pitchFamily="34" charset="0"/>
              </a:rPr>
              <a:t>This may mean that James was physically small, or that he was the younger of the two Jameses. It also could be a joke nickname, like “Little John” from </a:t>
            </a:r>
            <a:r>
              <a:rPr lang="en-US" sz="2400" u="sng" dirty="0">
                <a:solidFill>
                  <a:schemeClr val="tx2"/>
                </a:solidFill>
                <a:latin typeface="Calibri" panose="020F0502020204030204" pitchFamily="34" charset="0"/>
                <a:cs typeface="Calibri" panose="020F0502020204030204" pitchFamily="34" charset="0"/>
              </a:rPr>
              <a:t>Robin Hood.</a:t>
            </a:r>
            <a:r>
              <a:rPr lang="en-US" sz="2400" dirty="0">
                <a:solidFill>
                  <a:schemeClr val="tx2"/>
                </a:solidFill>
                <a:latin typeface="Calibri" panose="020F0502020204030204" pitchFamily="34" charset="0"/>
                <a:cs typeface="Calibri" panose="020F0502020204030204" pitchFamily="34" charset="0"/>
              </a:rPr>
              <a:t> We don’t know.</a:t>
            </a:r>
            <a:endParaRPr lang="en-US" sz="2400" u="sng" dirty="0">
              <a:solidFill>
                <a:schemeClr val="tx2"/>
              </a:solidFill>
              <a:latin typeface="Calibri" panose="020F0502020204030204" pitchFamily="34" charset="0"/>
              <a:cs typeface="Calibri" panose="020F0502020204030204" pitchFamily="34" charset="0"/>
            </a:endParaRPr>
          </a:p>
          <a:p>
            <a:r>
              <a:rPr lang="en-US" sz="2400" dirty="0">
                <a:solidFill>
                  <a:schemeClr val="tx2"/>
                </a:solidFill>
                <a:latin typeface="Calibri" panose="020F0502020204030204" pitchFamily="34" charset="0"/>
                <a:cs typeface="Calibri" panose="020F0502020204030204" pitchFamily="34" charset="0"/>
              </a:rPr>
              <a:t>He was the James who was not in the inner circle and known primarily by who his father was. So, he was less privileged and powerful than the other James.</a:t>
            </a:r>
          </a:p>
          <a:p>
            <a:pPr marL="324000" lvl="1"/>
            <a:r>
              <a:rPr lang="en-US" sz="2400" dirty="0">
                <a:solidFill>
                  <a:schemeClr val="tx2"/>
                </a:solidFill>
                <a:effectLst/>
                <a:latin typeface="Calibri" panose="020F0502020204030204" pitchFamily="34" charset="0"/>
                <a:cs typeface="Calibri" panose="020F0502020204030204" pitchFamily="34" charset="0"/>
              </a:rPr>
              <a:t>Early church history is mostly as silent as the gospels about him. Some legends confuse him with  Jesus’ brother.  Some say he took the gospel to Syria and Persia. There are	multiple accounts of his death, some of which say he was stoned, others that he was beaten to death, and others that say he was crucified.</a:t>
            </a:r>
          </a:p>
          <a:p>
            <a:pPr marL="0" marR="0" indent="0"/>
            <a:endParaRPr lang="en-US" dirty="0">
              <a:solidFill>
                <a:schemeClr val="tx2"/>
              </a:solidFill>
              <a:effectLst/>
            </a:endParaRPr>
          </a:p>
          <a:p>
            <a:endParaRPr lang="en-US" dirty="0">
              <a:solidFill>
                <a:schemeClr val="tx2"/>
              </a:solidFill>
            </a:endParaRPr>
          </a:p>
        </p:txBody>
      </p:sp>
      <p:pic>
        <p:nvPicPr>
          <p:cNvPr id="6" name="Content Placeholder 5" descr="A picture containing person, necktie, person, standing&#10;&#10;Description automatically generated">
            <a:extLst>
              <a:ext uri="{FF2B5EF4-FFF2-40B4-BE49-F238E27FC236}">
                <a16:creationId xmlns:a16="http://schemas.microsoft.com/office/drawing/2014/main" id="{ED544A90-3311-EBAF-BB95-D7E5DA7289EE}"/>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32638" r="1640" b="1"/>
          <a:stretch/>
        </p:blipFill>
        <p:spPr>
          <a:xfrm>
            <a:off x="7521283" y="10"/>
            <a:ext cx="4670717" cy="6857990"/>
          </a:xfrm>
          <a:prstGeom prst="rect">
            <a:avLst/>
          </a:prstGeom>
        </p:spPr>
      </p:pic>
    </p:spTree>
    <p:extLst>
      <p:ext uri="{BB962C8B-B14F-4D97-AF65-F5344CB8AC3E}">
        <p14:creationId xmlns:p14="http://schemas.microsoft.com/office/powerpoint/2010/main" val="30418560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039CC48-9491-1DC0-B104-655CFFB8D69F}"/>
              </a:ext>
            </a:extLst>
          </p:cNvPr>
          <p:cNvSpPr>
            <a:spLocks noGrp="1"/>
          </p:cNvSpPr>
          <p:nvPr>
            <p:ph type="title"/>
          </p:nvPr>
        </p:nvSpPr>
        <p:spPr>
          <a:xfrm>
            <a:off x="581192" y="702156"/>
            <a:ext cx="11029616" cy="602769"/>
          </a:xfrm>
        </p:spPr>
        <p:txBody>
          <a:bodyPr>
            <a:noAutofit/>
          </a:bodyPr>
          <a:lstStyle/>
          <a:p>
            <a:pPr algn="ctr"/>
            <a:r>
              <a:rPr lang="en-US" sz="4000" dirty="0">
                <a:latin typeface="Calibri" panose="020F0502020204030204" pitchFamily="34" charset="0"/>
                <a:cs typeface="Calibri" panose="020F0502020204030204" pitchFamily="34" charset="0"/>
              </a:rPr>
              <a:t>Simon the zealot</a:t>
            </a:r>
          </a:p>
        </p:txBody>
      </p:sp>
      <p:sp>
        <p:nvSpPr>
          <p:cNvPr id="6" name="Content Placeholder 5">
            <a:extLst>
              <a:ext uri="{FF2B5EF4-FFF2-40B4-BE49-F238E27FC236}">
                <a16:creationId xmlns:a16="http://schemas.microsoft.com/office/drawing/2014/main" id="{DD020C43-736A-4909-DE36-21C86E3F8C14}"/>
              </a:ext>
            </a:extLst>
          </p:cNvPr>
          <p:cNvSpPr>
            <a:spLocks noGrp="1"/>
          </p:cNvSpPr>
          <p:nvPr>
            <p:ph idx="1"/>
          </p:nvPr>
        </p:nvSpPr>
        <p:spPr>
          <a:xfrm>
            <a:off x="581192" y="1304925"/>
            <a:ext cx="11029615" cy="5353050"/>
          </a:xfrm>
        </p:spPr>
        <p:txBody>
          <a:bodyPr>
            <a:normAutofit/>
          </a:bodyPr>
          <a:lstStyle/>
          <a:p>
            <a:r>
              <a:rPr lang="en-US" sz="2000" dirty="0">
                <a:latin typeface="Calibri" panose="020F0502020204030204" pitchFamily="34" charset="0"/>
                <a:cs typeface="Calibri" panose="020F0502020204030204" pitchFamily="34" charset="0"/>
              </a:rPr>
              <a:t>Luke 6:15 lists a disciple called  "Simon called the Zealot." In Matthew 10:4 and Mark 3:18, he is called "Simon the Cananaean." That is most likely not a reference to the “land of Canaan” or “the village of Cana,” but rather is a transliterated descriptive phrase based on the Aramaic root </a:t>
            </a:r>
            <a:r>
              <a:rPr lang="en-US" sz="2000" i="1" dirty="0">
                <a:latin typeface="Calibri" panose="020F0502020204030204" pitchFamily="34" charset="0"/>
                <a:cs typeface="Calibri" panose="020F0502020204030204" pitchFamily="34" charset="0"/>
              </a:rPr>
              <a:t>qanna</a:t>
            </a:r>
            <a:r>
              <a:rPr lang="en-US" sz="2000" dirty="0">
                <a:latin typeface="Calibri" panose="020F0502020204030204" pitchFamily="34" charset="0"/>
                <a:cs typeface="Calibri" panose="020F0502020204030204" pitchFamily="34" charset="0"/>
              </a:rPr>
              <a:t>, which means "to be zealous.”</a:t>
            </a:r>
          </a:p>
          <a:p>
            <a:r>
              <a:rPr lang="en-US" sz="2000" dirty="0">
                <a:latin typeface="Calibri" panose="020F0502020204030204" pitchFamily="34" charset="0"/>
                <a:cs typeface="Calibri" panose="020F0502020204030204" pitchFamily="34" charset="0"/>
              </a:rPr>
              <a:t>The historian Josephus described four basic parties among the Jews in Jesus’ day: the Pharisees, the Sadducees, the Essenes, and the Zealots. The Zealots were the most politically motivated of the four.  They hated the Romans and wanted to overthrow their occupation of Israel. The Zealots advanced their agenda through terrorism and surreptitious acts of violence until the time of the Jewish Revolution (which was after Jesus’ ascended). The fact that Simon was described as a Zealot, therefore, suggests that he was interested in overthrowing Rome, and may have followed Jesus under the assumption that he was also interested in ushering the Kingdom of God in a physical, political way.</a:t>
            </a:r>
          </a:p>
          <a:p>
            <a:r>
              <a:rPr lang="en-US" sz="2000" dirty="0">
                <a:latin typeface="Calibri" panose="020F0502020204030204" pitchFamily="34" charset="0"/>
                <a:cs typeface="Calibri" panose="020F0502020204030204" pitchFamily="34" charset="0"/>
              </a:rPr>
              <a:t>The Zealots were convinced that paying tribute to a pagan king was an act of treason against God. This must have made for some lively dinner table conversation between Simon and Matthew! </a:t>
            </a:r>
          </a:p>
        </p:txBody>
      </p:sp>
    </p:spTree>
    <p:extLst>
      <p:ext uri="{BB962C8B-B14F-4D97-AF65-F5344CB8AC3E}">
        <p14:creationId xmlns:p14="http://schemas.microsoft.com/office/powerpoint/2010/main" val="1104438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C8E6EB-4C59-429B-97E4-72A058CFC4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B5B90362-AFCC-46A9-B41C-A257A8C5B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F71EF7F1-38BA-471D-8CD4-2A9AE8E35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7" name="Rectangle 16">
            <a:extLst>
              <a:ext uri="{FF2B5EF4-FFF2-40B4-BE49-F238E27FC236}">
                <a16:creationId xmlns:a16="http://schemas.microsoft.com/office/drawing/2014/main" id="{504BED40-EAF7-4E55-AFF7-2CD840EBD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9AFF49A-AC63-0B82-439F-7AF8494894A9}"/>
              </a:ext>
            </a:extLst>
          </p:cNvPr>
          <p:cNvSpPr>
            <a:spLocks noGrp="1"/>
          </p:cNvSpPr>
          <p:nvPr>
            <p:ph type="title"/>
          </p:nvPr>
        </p:nvSpPr>
        <p:spPr>
          <a:xfrm>
            <a:off x="581193" y="702156"/>
            <a:ext cx="6309003" cy="538815"/>
          </a:xfrm>
        </p:spPr>
        <p:txBody>
          <a:bodyPr vert="horz" lIns="91440" tIns="45720" rIns="91440" bIns="45720" rtlCol="0" anchor="b">
            <a:normAutofit/>
          </a:bodyPr>
          <a:lstStyle/>
          <a:p>
            <a:pPr algn="ctr"/>
            <a:r>
              <a:rPr lang="en-US" sz="2800" b="0" kern="1200" cap="all" dirty="0">
                <a:solidFill>
                  <a:schemeClr val="tx2"/>
                </a:solidFill>
                <a:latin typeface="+mj-lt"/>
                <a:ea typeface="+mj-ea"/>
                <a:cs typeface="+mj-cs"/>
              </a:rPr>
              <a:t>What happened to him?</a:t>
            </a:r>
          </a:p>
        </p:txBody>
      </p:sp>
      <p:sp>
        <p:nvSpPr>
          <p:cNvPr id="19" name="Rectangle 18">
            <a:extLst>
              <a:ext uri="{FF2B5EF4-FFF2-40B4-BE49-F238E27FC236}">
                <a16:creationId xmlns:a16="http://schemas.microsoft.com/office/drawing/2014/main" id="{F367CCF1-BB1E-41CF-8499-94A870C33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66751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D9693F70-FA73-6EBB-24A3-39BC1E9D5C58}"/>
              </a:ext>
            </a:extLst>
          </p:cNvPr>
          <p:cNvSpPr>
            <a:spLocks noGrp="1"/>
          </p:cNvSpPr>
          <p:nvPr>
            <p:ph sz="half" idx="1"/>
          </p:nvPr>
        </p:nvSpPr>
        <p:spPr>
          <a:xfrm>
            <a:off x="114300" y="1896533"/>
            <a:ext cx="7334250" cy="4685242"/>
          </a:xfrm>
        </p:spPr>
        <p:txBody>
          <a:bodyPr vert="horz" lIns="91440" tIns="45720" rIns="91440" bIns="45720" rtlCol="0" anchor="ctr">
            <a:noAutofit/>
          </a:bodyPr>
          <a:lstStyle/>
          <a:p>
            <a:r>
              <a:rPr lang="en-US" sz="2400" dirty="0">
                <a:solidFill>
                  <a:schemeClr val="tx2"/>
                </a:solidFill>
                <a:latin typeface="Calibri" panose="020F0502020204030204" pitchFamily="34" charset="0"/>
                <a:cs typeface="Calibri" panose="020F0502020204030204" pitchFamily="34" charset="0"/>
              </a:rPr>
              <a:t>We don’t know if Simon fought in the rebellion with the other Zealots before the Temple fell, or if by that time he has been truly transformed by his time spent with the risen Christ. Some say that Judas Iscariot was also a Zealot who traveled with Simon when they paired off to share the Gospel. If Judas remained unchanged in heart, perhaps Simon became zealous for Christ instead. But little is known of what became of him. After the fall of the Temple in 70 C.E., legend says that Simon took the Gospel to the British Isles.</a:t>
            </a:r>
          </a:p>
        </p:txBody>
      </p:sp>
      <p:pic>
        <p:nvPicPr>
          <p:cNvPr id="6" name="Content Placeholder 5" descr="A picture containing ground&#10;&#10;Description automatically generated">
            <a:extLst>
              <a:ext uri="{FF2B5EF4-FFF2-40B4-BE49-F238E27FC236}">
                <a16:creationId xmlns:a16="http://schemas.microsoft.com/office/drawing/2014/main" id="{5B64212F-06E0-F14A-0223-FA1383EFB258}"/>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r="3785" b="-1"/>
          <a:stretch/>
        </p:blipFill>
        <p:spPr>
          <a:xfrm>
            <a:off x="7521283" y="10"/>
            <a:ext cx="4670717" cy="6857990"/>
          </a:xfrm>
          <a:prstGeom prst="rect">
            <a:avLst/>
          </a:prstGeom>
        </p:spPr>
      </p:pic>
    </p:spTree>
    <p:extLst>
      <p:ext uri="{BB962C8B-B14F-4D97-AF65-F5344CB8AC3E}">
        <p14:creationId xmlns:p14="http://schemas.microsoft.com/office/powerpoint/2010/main" val="6239567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01E64-9D0D-E194-9488-5444654FDC17}"/>
              </a:ext>
            </a:extLst>
          </p:cNvPr>
          <p:cNvSpPr>
            <a:spLocks noGrp="1"/>
          </p:cNvSpPr>
          <p:nvPr>
            <p:ph type="title"/>
          </p:nvPr>
        </p:nvSpPr>
        <p:spPr>
          <a:xfrm>
            <a:off x="581192" y="702156"/>
            <a:ext cx="11029616" cy="650394"/>
          </a:xfrm>
        </p:spPr>
        <p:txBody>
          <a:bodyPr>
            <a:normAutofit/>
          </a:bodyPr>
          <a:lstStyle/>
          <a:p>
            <a:pPr algn="ctr"/>
            <a:r>
              <a:rPr lang="en-US" sz="3600" dirty="0">
                <a:latin typeface="Calibri" panose="020F0502020204030204" pitchFamily="34" charset="0"/>
                <a:cs typeface="Calibri" panose="020F0502020204030204" pitchFamily="34" charset="0"/>
              </a:rPr>
              <a:t>Judas (not Iscariot)/ Thaddeus/ jude the apostle</a:t>
            </a:r>
          </a:p>
        </p:txBody>
      </p:sp>
      <p:sp>
        <p:nvSpPr>
          <p:cNvPr id="3" name="Content Placeholder 2">
            <a:extLst>
              <a:ext uri="{FF2B5EF4-FFF2-40B4-BE49-F238E27FC236}">
                <a16:creationId xmlns:a16="http://schemas.microsoft.com/office/drawing/2014/main" id="{9B2A9D58-721E-5FAF-0540-CC38B9AB9F15}"/>
              </a:ext>
            </a:extLst>
          </p:cNvPr>
          <p:cNvSpPr>
            <a:spLocks noGrp="1"/>
          </p:cNvSpPr>
          <p:nvPr>
            <p:ph idx="1"/>
          </p:nvPr>
        </p:nvSpPr>
        <p:spPr>
          <a:xfrm>
            <a:off x="114300" y="1352550"/>
            <a:ext cx="11934825" cy="5505449"/>
          </a:xfrm>
        </p:spPr>
        <p:txBody>
          <a:bodyPr>
            <a:normAutofit fontScale="92500" lnSpcReduction="20000"/>
          </a:bodyPr>
          <a:lstStyle/>
          <a:p>
            <a:pPr marL="0" indent="0">
              <a:buNone/>
            </a:pPr>
            <a:endParaRPr lang="en-US" sz="2400" dirty="0">
              <a:latin typeface="Calibri" panose="020F0502020204030204" pitchFamily="34" charset="0"/>
              <a:cs typeface="Calibri" panose="020F0502020204030204" pitchFamily="34" charset="0"/>
            </a:endParaRPr>
          </a:p>
          <a:p>
            <a:pPr marL="0" indent="0">
              <a:buNone/>
            </a:pPr>
            <a:r>
              <a:rPr lang="en-US" sz="2400" dirty="0">
                <a:latin typeface="Calibri" panose="020F0502020204030204" pitchFamily="34" charset="0"/>
                <a:cs typeface="Calibri" panose="020F0502020204030204" pitchFamily="34" charset="0"/>
              </a:rPr>
              <a:t>Although most Christians forget it, there were two Judases among the Twelve. John’s gospel cuts to the chase and calls the less famous one: “Judas (not Iscariot).” In Matthew 10:3, he is called "Lebbaeus, whose surname was Thaddaeus.” Both of these were probably nicknames. “Thaddaeus” means “breast child” and “Lebbaeus” means “heart child.” So, perhaps this Judas was thought of as a “Mammas’ boy” or was gentle in spirit. If so, it must have been interesting to watch him and Simon the Zealot respond to the suffering they saw around them.</a:t>
            </a:r>
          </a:p>
          <a:p>
            <a:pPr marL="0" indent="0">
              <a:buNone/>
            </a:pPr>
            <a:endParaRPr lang="en-US" sz="2400" dirty="0">
              <a:latin typeface="Calibri" panose="020F0502020204030204" pitchFamily="34" charset="0"/>
              <a:cs typeface="Calibri" panose="020F0502020204030204" pitchFamily="34" charset="0"/>
            </a:endParaRPr>
          </a:p>
          <a:p>
            <a:pPr marL="0" indent="0">
              <a:buNone/>
            </a:pPr>
            <a:r>
              <a:rPr lang="en-US" sz="2400" dirty="0">
                <a:latin typeface="Calibri" panose="020F0502020204030204" pitchFamily="34" charset="0"/>
                <a:cs typeface="Calibri" panose="020F0502020204030204" pitchFamily="34" charset="0"/>
              </a:rPr>
              <a:t>This Judas speaks only once in the Bible. In John 14:21, Jesus says, "He who has My commandments and keeps them, it is he who loves Me. And he who loves Me will be loved by My Father, and I will love him and manifest Myself to him." Then John adds, "Judas (not Iscariot) said to Him, 'Lord, how is it that you will reveal yourself to us, and not to the world?'" (v. 22). Jesus answered him, “Those who love me will keep my word and my Father will love them, and we will come to them and make our home with them.”</a:t>
            </a:r>
          </a:p>
          <a:p>
            <a:pPr marL="0" indent="0">
              <a:buNone/>
            </a:pPr>
            <a:endParaRPr lang="en-US" dirty="0"/>
          </a:p>
          <a:p>
            <a:endParaRPr lang="en-US" dirty="0"/>
          </a:p>
        </p:txBody>
      </p:sp>
    </p:spTree>
    <p:extLst>
      <p:ext uri="{BB962C8B-B14F-4D97-AF65-F5344CB8AC3E}">
        <p14:creationId xmlns:p14="http://schemas.microsoft.com/office/powerpoint/2010/main" val="1673846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13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C6441-A3E6-43DC-131F-E5FED9A3D2A7}"/>
              </a:ext>
            </a:extLst>
          </p:cNvPr>
          <p:cNvSpPr>
            <a:spLocks noGrp="1"/>
          </p:cNvSpPr>
          <p:nvPr>
            <p:ph type="title"/>
          </p:nvPr>
        </p:nvSpPr>
        <p:spPr>
          <a:xfrm>
            <a:off x="581192" y="702156"/>
            <a:ext cx="11029616" cy="736119"/>
          </a:xfrm>
        </p:spPr>
        <p:txBody>
          <a:bodyPr>
            <a:normAutofit/>
          </a:bodyPr>
          <a:lstStyle/>
          <a:p>
            <a:pPr algn="ctr"/>
            <a:r>
              <a:rPr lang="en-US" sz="3600" b="1" dirty="0"/>
              <a:t>Opening sharing</a:t>
            </a:r>
          </a:p>
        </p:txBody>
      </p:sp>
      <p:sp>
        <p:nvSpPr>
          <p:cNvPr id="3" name="Content Placeholder 2">
            <a:extLst>
              <a:ext uri="{FF2B5EF4-FFF2-40B4-BE49-F238E27FC236}">
                <a16:creationId xmlns:a16="http://schemas.microsoft.com/office/drawing/2014/main" id="{8E69B810-4103-BACD-C81D-299E1AAFFC22}"/>
              </a:ext>
            </a:extLst>
          </p:cNvPr>
          <p:cNvSpPr>
            <a:spLocks noGrp="1"/>
          </p:cNvSpPr>
          <p:nvPr>
            <p:ph idx="1"/>
          </p:nvPr>
        </p:nvSpPr>
        <p:spPr>
          <a:xfrm>
            <a:off x="581192" y="1660849"/>
            <a:ext cx="11029615" cy="4314501"/>
          </a:xfrm>
        </p:spPr>
        <p:txBody>
          <a:bodyPr>
            <a:normAutofit fontScale="77500" lnSpcReduction="20000"/>
          </a:bodyPr>
          <a:lstStyle/>
          <a:p>
            <a:r>
              <a:rPr lang="en-US" sz="4000" dirty="0">
                <a:latin typeface="Calibri" panose="020F0502020204030204" pitchFamily="34" charset="0"/>
                <a:cs typeface="Calibri" panose="020F0502020204030204" pitchFamily="34" charset="0"/>
              </a:rPr>
              <a:t>1. Do you have a nickname? Who gave it to you and do you like it?</a:t>
            </a:r>
          </a:p>
          <a:p>
            <a:r>
              <a:rPr lang="en-US" sz="4000" dirty="0">
                <a:latin typeface="Calibri" panose="020F0502020204030204" pitchFamily="34" charset="0"/>
                <a:cs typeface="Calibri" panose="020F0502020204030204" pitchFamily="34" charset="0"/>
              </a:rPr>
              <a:t>2. Are more or less religious than other members of your family or your friends? More or less political?</a:t>
            </a:r>
          </a:p>
          <a:p>
            <a:r>
              <a:rPr lang="en-US" sz="4000" dirty="0">
                <a:latin typeface="Calibri" panose="020F0502020204030204" pitchFamily="34" charset="0"/>
                <a:cs typeface="Calibri" panose="020F0502020204030204" pitchFamily="34" charset="0"/>
              </a:rPr>
              <a:t>3. Do people constantly refer to you in relation to someone or something (i.e.- Bob’s wife; Susie’s daughter; Steve the Jogger; Joanne the advocate for X), or refer to something you were in the past but are not now?</a:t>
            </a:r>
          </a:p>
          <a:p>
            <a:endParaRPr lang="en-US" sz="4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230137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E6C8E6EB-4C59-429B-97E4-72A058CFC4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6">
            <a:extLst>
              <a:ext uri="{FF2B5EF4-FFF2-40B4-BE49-F238E27FC236}">
                <a16:creationId xmlns:a16="http://schemas.microsoft.com/office/drawing/2014/main" id="{B5B90362-AFCC-46A9-B41C-A257A8C5B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a:extLst>
              <a:ext uri="{FF2B5EF4-FFF2-40B4-BE49-F238E27FC236}">
                <a16:creationId xmlns:a16="http://schemas.microsoft.com/office/drawing/2014/main" id="{F71EF7F1-38BA-471D-8CD4-2A9AE8E35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31" name="Rectangle 30">
            <a:extLst>
              <a:ext uri="{FF2B5EF4-FFF2-40B4-BE49-F238E27FC236}">
                <a16:creationId xmlns:a16="http://schemas.microsoft.com/office/drawing/2014/main" id="{504BED40-EAF7-4E55-AFF7-2CD840EBD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F8418C2-EFA2-E745-9483-8DBA9B292150}"/>
              </a:ext>
            </a:extLst>
          </p:cNvPr>
          <p:cNvSpPr>
            <a:spLocks noGrp="1"/>
          </p:cNvSpPr>
          <p:nvPr>
            <p:ph type="title"/>
          </p:nvPr>
        </p:nvSpPr>
        <p:spPr>
          <a:xfrm>
            <a:off x="581193" y="702156"/>
            <a:ext cx="6309003" cy="421794"/>
          </a:xfrm>
        </p:spPr>
        <p:txBody>
          <a:bodyPr vert="horz" lIns="91440" tIns="45720" rIns="91440" bIns="45720" rtlCol="0" anchor="b">
            <a:normAutofit fontScale="90000"/>
          </a:bodyPr>
          <a:lstStyle/>
          <a:p>
            <a:r>
              <a:rPr lang="en-US" sz="2800" b="0" kern="1200" cap="all" dirty="0">
                <a:solidFill>
                  <a:schemeClr val="tx2"/>
                </a:solidFill>
                <a:latin typeface="+mj-lt"/>
                <a:ea typeface="+mj-ea"/>
                <a:cs typeface="+mj-cs"/>
              </a:rPr>
              <a:t>What happened to him?</a:t>
            </a:r>
          </a:p>
        </p:txBody>
      </p:sp>
      <p:sp>
        <p:nvSpPr>
          <p:cNvPr id="33" name="Rectangle 32">
            <a:extLst>
              <a:ext uri="{FF2B5EF4-FFF2-40B4-BE49-F238E27FC236}">
                <a16:creationId xmlns:a16="http://schemas.microsoft.com/office/drawing/2014/main" id="{F367CCF1-BB1E-41CF-8499-94A870C33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66751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 name="Text Placeholder 3">
            <a:extLst>
              <a:ext uri="{FF2B5EF4-FFF2-40B4-BE49-F238E27FC236}">
                <a16:creationId xmlns:a16="http://schemas.microsoft.com/office/drawing/2014/main" id="{CA4B53AD-2BB7-0336-3130-7C6B047BAE94}"/>
              </a:ext>
            </a:extLst>
          </p:cNvPr>
          <p:cNvSpPr>
            <a:spLocks noGrp="1"/>
          </p:cNvSpPr>
          <p:nvPr>
            <p:ph type="body" sz="half" idx="2"/>
          </p:nvPr>
        </p:nvSpPr>
        <p:spPr>
          <a:xfrm>
            <a:off x="142876" y="1123950"/>
            <a:ext cx="6747322" cy="5553075"/>
          </a:xfrm>
        </p:spPr>
        <p:txBody>
          <a:bodyPr vert="horz" lIns="91440" tIns="45720" rIns="91440" bIns="45720" rtlCol="0" anchor="ctr">
            <a:normAutofit lnSpcReduction="10000"/>
          </a:bodyPr>
          <a:lstStyle/>
          <a:p>
            <a:pPr>
              <a:lnSpc>
                <a:spcPct val="110000"/>
              </a:lnSpc>
              <a:buFont typeface="Wingdings 2" panose="05020102010507070707" pitchFamily="18" charset="2"/>
              <a:buChar char=""/>
            </a:pPr>
            <a:r>
              <a:rPr lang="en-US" sz="2000" dirty="0">
                <a:solidFill>
                  <a:schemeClr val="tx2"/>
                </a:solidFill>
                <a:latin typeface="Calibri" panose="020F0502020204030204" pitchFamily="34" charset="0"/>
                <a:cs typeface="Calibri" panose="020F0502020204030204" pitchFamily="34" charset="0"/>
              </a:rPr>
              <a:t>Tradition regarding Judas/Thaddaeus says that a few years after Pentecost, he took the gospel north, to Edessa, a royal city in Mesopotamia, in the region of Turkey today. There are many accounts of how he healed the king of Edessa, a man named Abgar. In the fourth century, Eusebius the historian said the archives at Edessa (now destroyed) contained full records of Thaddaeus's visit and the healing of Abgar, and that he himself had seen them. But the legend was developed and expanded over the course of hundreds of years.</a:t>
            </a:r>
          </a:p>
          <a:p>
            <a:pPr>
              <a:lnSpc>
                <a:spcPct val="110000"/>
              </a:lnSpc>
              <a:buFont typeface="Wingdings 2" panose="05020102010507070707" pitchFamily="18" charset="2"/>
              <a:buChar char=""/>
            </a:pPr>
            <a:endParaRPr lang="en-US" sz="2000" dirty="0">
              <a:solidFill>
                <a:schemeClr val="tx2"/>
              </a:solidFill>
              <a:latin typeface="Calibri" panose="020F0502020204030204" pitchFamily="34" charset="0"/>
              <a:cs typeface="Calibri" panose="020F0502020204030204" pitchFamily="34" charset="0"/>
            </a:endParaRPr>
          </a:p>
          <a:p>
            <a:pPr>
              <a:lnSpc>
                <a:spcPct val="110000"/>
              </a:lnSpc>
              <a:buFont typeface="Wingdings 2" panose="05020102010507070707" pitchFamily="18" charset="2"/>
              <a:buChar char=""/>
            </a:pPr>
            <a:r>
              <a:rPr lang="en-US" sz="2000" dirty="0">
                <a:solidFill>
                  <a:schemeClr val="tx2"/>
                </a:solidFill>
                <a:latin typeface="Calibri" panose="020F0502020204030204" pitchFamily="34" charset="0"/>
                <a:cs typeface="Calibri" panose="020F0502020204030204" pitchFamily="34" charset="0"/>
              </a:rPr>
              <a:t>The basic story goes that the King wrote a letter to Jesus asking to be healed. Jesus declined to come but said in the future he would send one of his disciples. He sent “Thaddeus of Edessa”, who brought with him an image known as the Mandylion, of Jesus’ face on some cloth. The king looked at the image and was healed.</a:t>
            </a:r>
          </a:p>
          <a:p>
            <a:pPr>
              <a:lnSpc>
                <a:spcPct val="110000"/>
              </a:lnSpc>
              <a:buFont typeface="Wingdings 2" panose="05020102010507070707" pitchFamily="18" charset="2"/>
              <a:buChar char=""/>
            </a:pPr>
            <a:endParaRPr lang="en-US" sz="1500" dirty="0">
              <a:solidFill>
                <a:schemeClr val="tx2"/>
              </a:solidFill>
            </a:endParaRPr>
          </a:p>
        </p:txBody>
      </p:sp>
      <p:pic>
        <p:nvPicPr>
          <p:cNvPr id="7" name="Content Placeholder 6" descr="A picture containing text, old&#10;&#10;Description automatically generated">
            <a:extLst>
              <a:ext uri="{FF2B5EF4-FFF2-40B4-BE49-F238E27FC236}">
                <a16:creationId xmlns:a16="http://schemas.microsoft.com/office/drawing/2014/main" id="{A8B799AA-9D24-3E07-92E7-58FD75FA9F5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12684"/>
          <a:stretch/>
        </p:blipFill>
        <p:spPr>
          <a:xfrm>
            <a:off x="7521283" y="10"/>
            <a:ext cx="4670717" cy="6857990"/>
          </a:xfrm>
          <a:prstGeom prst="rect">
            <a:avLst/>
          </a:prstGeom>
        </p:spPr>
      </p:pic>
    </p:spTree>
    <p:extLst>
      <p:ext uri="{BB962C8B-B14F-4D97-AF65-F5344CB8AC3E}">
        <p14:creationId xmlns:p14="http://schemas.microsoft.com/office/powerpoint/2010/main" val="32183339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A97E7C-D9CF-714E-1D28-7589C3FBA8C5}"/>
              </a:ext>
            </a:extLst>
          </p:cNvPr>
          <p:cNvSpPr>
            <a:spLocks noGrp="1"/>
          </p:cNvSpPr>
          <p:nvPr>
            <p:ph type="title"/>
          </p:nvPr>
        </p:nvSpPr>
        <p:spPr>
          <a:xfrm>
            <a:off x="581192" y="702156"/>
            <a:ext cx="11029616" cy="450369"/>
          </a:xfrm>
        </p:spPr>
        <p:txBody>
          <a:bodyPr>
            <a:normAutofit fontScale="90000"/>
          </a:bodyPr>
          <a:lstStyle/>
          <a:p>
            <a:pPr algn="ctr"/>
            <a:r>
              <a:rPr lang="en-US" dirty="0"/>
              <a:t>Discussion questions</a:t>
            </a:r>
          </a:p>
        </p:txBody>
      </p:sp>
      <p:graphicFrame>
        <p:nvGraphicFramePr>
          <p:cNvPr id="8" name="Content Placeholder 5">
            <a:extLst>
              <a:ext uri="{FF2B5EF4-FFF2-40B4-BE49-F238E27FC236}">
                <a16:creationId xmlns:a16="http://schemas.microsoft.com/office/drawing/2014/main" id="{062E5899-7BF8-7D4E-67E9-03E4BA981453}"/>
              </a:ext>
            </a:extLst>
          </p:cNvPr>
          <p:cNvGraphicFramePr>
            <a:graphicFrameLocks noGrp="1"/>
          </p:cNvGraphicFramePr>
          <p:nvPr>
            <p:ph idx="1"/>
          </p:nvPr>
        </p:nvGraphicFramePr>
        <p:xfrm>
          <a:off x="171450" y="1514475"/>
          <a:ext cx="11439357" cy="4943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80648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58DF7D-C2D0-4B03-A7A0-2F06B789E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1B26B711-3121-40B0-8377-A64F3DC00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645C4D3D-ABBA-4B4E-93E5-01E343719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98DDD5E5-0097-4C6C-B266-5732EDA96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8952EF87-C74F-4D3F-9CAD-EEA1733C9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8CD54AEE-2CCE-E8FC-2902-6F31594B09D4}"/>
              </a:ext>
            </a:extLst>
          </p:cNvPr>
          <p:cNvSpPr>
            <a:spLocks noGrp="1"/>
          </p:cNvSpPr>
          <p:nvPr>
            <p:ph type="title"/>
          </p:nvPr>
        </p:nvSpPr>
        <p:spPr>
          <a:xfrm>
            <a:off x="771148" y="1037967"/>
            <a:ext cx="3054091" cy="4709131"/>
          </a:xfrm>
        </p:spPr>
        <p:txBody>
          <a:bodyPr anchor="ctr">
            <a:normAutofit/>
          </a:bodyPr>
          <a:lstStyle/>
          <a:p>
            <a:r>
              <a:rPr lang="en-US" dirty="0">
                <a:solidFill>
                  <a:srgbClr val="FFFEFF"/>
                </a:solidFill>
              </a:rPr>
              <a:t>Discussion Continued</a:t>
            </a:r>
          </a:p>
        </p:txBody>
      </p:sp>
      <p:sp>
        <p:nvSpPr>
          <p:cNvPr id="3" name="Content Placeholder 2">
            <a:extLst>
              <a:ext uri="{FF2B5EF4-FFF2-40B4-BE49-F238E27FC236}">
                <a16:creationId xmlns:a16="http://schemas.microsoft.com/office/drawing/2014/main" id="{3DF327AA-4DDF-8CBF-95C3-CCB9B810910D}"/>
              </a:ext>
            </a:extLst>
          </p:cNvPr>
          <p:cNvSpPr>
            <a:spLocks noGrp="1"/>
          </p:cNvSpPr>
          <p:nvPr>
            <p:ph idx="1"/>
          </p:nvPr>
        </p:nvSpPr>
        <p:spPr>
          <a:xfrm>
            <a:off x="4534935" y="1037968"/>
            <a:ext cx="6725899" cy="4820832"/>
          </a:xfrm>
        </p:spPr>
        <p:txBody>
          <a:bodyPr>
            <a:normAutofit/>
          </a:bodyPr>
          <a:lstStyle/>
          <a:p>
            <a:r>
              <a:rPr lang="en-US" sz="2800" dirty="0">
                <a:latin typeface="Calibri" panose="020F0502020204030204" pitchFamily="34" charset="0"/>
                <a:cs typeface="Calibri" panose="020F0502020204030204" pitchFamily="34" charset="0"/>
              </a:rPr>
              <a:t>Why do you think Jesus chose Matthew, James the Lesser, Judas not Iscariot, and Simon the Zealot to be among his followers if we never hear them speak or know what became of them? What was the point? Why do you think Jesus appeared to Mary Magdalene first?</a:t>
            </a:r>
          </a:p>
        </p:txBody>
      </p:sp>
    </p:spTree>
    <p:extLst>
      <p:ext uri="{BB962C8B-B14F-4D97-AF65-F5344CB8AC3E}">
        <p14:creationId xmlns:p14="http://schemas.microsoft.com/office/powerpoint/2010/main" val="1705306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B88B8E5F-3755-641B-40A0-8566810BB5F5}"/>
              </a:ext>
            </a:extLst>
          </p:cNvPr>
          <p:cNvPicPr>
            <a:picLocks noChangeAspect="1"/>
          </p:cNvPicPr>
          <p:nvPr/>
        </p:nvPicPr>
        <p:blipFill rotWithShape="1">
          <a:blip r:embed="rId2"/>
          <a:srcRect r="27637" b="1"/>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E436E8C-D7C9-E066-F1BF-C91E8F176CA4}"/>
              </a:ext>
            </a:extLst>
          </p:cNvPr>
          <p:cNvSpPr>
            <a:spLocks noGrp="1"/>
          </p:cNvSpPr>
          <p:nvPr>
            <p:ph type="ctrTitle"/>
          </p:nvPr>
        </p:nvSpPr>
        <p:spPr>
          <a:xfrm>
            <a:off x="477981" y="1122363"/>
            <a:ext cx="4023360" cy="1133853"/>
          </a:xfrm>
        </p:spPr>
        <p:txBody>
          <a:bodyPr anchor="b">
            <a:normAutofit/>
          </a:bodyPr>
          <a:lstStyle/>
          <a:p>
            <a:r>
              <a:rPr lang="en-US" sz="4800" dirty="0"/>
              <a:t>Class Four</a:t>
            </a:r>
          </a:p>
        </p:txBody>
      </p:sp>
      <p:sp>
        <p:nvSpPr>
          <p:cNvPr id="3" name="Subtitle 2">
            <a:extLst>
              <a:ext uri="{FF2B5EF4-FFF2-40B4-BE49-F238E27FC236}">
                <a16:creationId xmlns:a16="http://schemas.microsoft.com/office/drawing/2014/main" id="{0373F615-6C37-A974-F130-095D46B1DB5A}"/>
              </a:ext>
            </a:extLst>
          </p:cNvPr>
          <p:cNvSpPr>
            <a:spLocks noGrp="1"/>
          </p:cNvSpPr>
          <p:nvPr>
            <p:ph type="subTitle" idx="1"/>
          </p:nvPr>
        </p:nvSpPr>
        <p:spPr>
          <a:xfrm>
            <a:off x="477980" y="3952876"/>
            <a:ext cx="7008670" cy="2819400"/>
          </a:xfrm>
        </p:spPr>
        <p:txBody>
          <a:bodyPr>
            <a:noAutofit/>
          </a:bodyPr>
          <a:lstStyle/>
          <a:p>
            <a:pPr algn="l"/>
            <a:r>
              <a:rPr lang="en-US" sz="3600" dirty="0"/>
              <a:t>Outcasts and Outliers</a:t>
            </a:r>
          </a:p>
          <a:p>
            <a:pPr algn="l"/>
            <a:r>
              <a:rPr lang="en-US" sz="3600" dirty="0"/>
              <a:t>Matthew, Mary Magdalene, and the “Three-word” disciples (Simon the Zealot, James the Lesser, and Judas not Iscariot)</a:t>
            </a:r>
          </a:p>
        </p:txBody>
      </p:sp>
      <p:sp>
        <p:nvSpPr>
          <p:cNvPr id="26"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8655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6" name="Rectangle 1045">
            <a:extLst>
              <a:ext uri="{FF2B5EF4-FFF2-40B4-BE49-F238E27FC236}">
                <a16:creationId xmlns:a16="http://schemas.microsoft.com/office/drawing/2014/main" id="{E6C8E6EB-4C59-429B-97E4-72A058CFC4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48" name="Rectangle 1047">
            <a:extLst>
              <a:ext uri="{FF2B5EF4-FFF2-40B4-BE49-F238E27FC236}">
                <a16:creationId xmlns:a16="http://schemas.microsoft.com/office/drawing/2014/main" id="{B5B90362-AFCC-46A9-B41C-A257A8C5B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050" name="Rectangle 1049">
            <a:extLst>
              <a:ext uri="{FF2B5EF4-FFF2-40B4-BE49-F238E27FC236}">
                <a16:creationId xmlns:a16="http://schemas.microsoft.com/office/drawing/2014/main" id="{F71EF7F1-38BA-471D-8CD4-2A9AE8E35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052" name="Rectangle 1051">
            <a:extLst>
              <a:ext uri="{FF2B5EF4-FFF2-40B4-BE49-F238E27FC236}">
                <a16:creationId xmlns:a16="http://schemas.microsoft.com/office/drawing/2014/main" id="{1BB56EB9-078F-4952-AC1F-149C7A0AE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8107C24-A375-915B-41B5-E29228AAAC98}"/>
              </a:ext>
            </a:extLst>
          </p:cNvPr>
          <p:cNvSpPr>
            <a:spLocks noGrp="1"/>
          </p:cNvSpPr>
          <p:nvPr>
            <p:ph type="title"/>
          </p:nvPr>
        </p:nvSpPr>
        <p:spPr>
          <a:xfrm>
            <a:off x="4382724" y="453644"/>
            <a:ext cx="7225075" cy="641732"/>
          </a:xfrm>
        </p:spPr>
        <p:txBody>
          <a:bodyPr vert="horz" lIns="91440" tIns="45720" rIns="91440" bIns="45720" rtlCol="0" anchor="b">
            <a:normAutofit/>
          </a:bodyPr>
          <a:lstStyle/>
          <a:p>
            <a:pPr algn="ctr"/>
            <a:r>
              <a:rPr lang="en-US" sz="2800" b="0" kern="1200" cap="all" dirty="0">
                <a:solidFill>
                  <a:schemeClr val="tx2"/>
                </a:solidFill>
                <a:latin typeface="Calibri" panose="020F0502020204030204" pitchFamily="34" charset="0"/>
                <a:cs typeface="Calibri" panose="020F0502020204030204" pitchFamily="34" charset="0"/>
              </a:rPr>
              <a:t>Matthew- the Tax Collector</a:t>
            </a:r>
          </a:p>
        </p:txBody>
      </p:sp>
      <p:sp>
        <p:nvSpPr>
          <p:cNvPr id="1054" name="Rectangle 1053">
            <a:extLst>
              <a:ext uri="{FF2B5EF4-FFF2-40B4-BE49-F238E27FC236}">
                <a16:creationId xmlns:a16="http://schemas.microsoft.com/office/drawing/2014/main" id="{10058680-D07C-4893-B2B7-91543F18AB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72603"/>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56" name="Rectangle 1055">
            <a:extLst>
              <a:ext uri="{FF2B5EF4-FFF2-40B4-BE49-F238E27FC236}">
                <a16:creationId xmlns:a16="http://schemas.microsoft.com/office/drawing/2014/main" id="{7B42427A-0A1F-4A55-8705-D9179F1E0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058" name="Rectangle 1057">
            <a:extLst>
              <a:ext uri="{FF2B5EF4-FFF2-40B4-BE49-F238E27FC236}">
                <a16:creationId xmlns:a16="http://schemas.microsoft.com/office/drawing/2014/main" id="{EE54A6FE-D8CB-48A3-900B-053D4EBD3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1026" name="Picture 2" descr="The Chosen - Matthew was not chosen based on what he could... | Facebook">
            <a:extLst>
              <a:ext uri="{FF2B5EF4-FFF2-40B4-BE49-F238E27FC236}">
                <a16:creationId xmlns:a16="http://schemas.microsoft.com/office/drawing/2014/main" id="{EFC239E6-DB69-E09F-E279-8466AEC2819A}"/>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0821" r="25043"/>
          <a:stretch/>
        </p:blipFill>
        <p:spPr bwMode="auto">
          <a:xfrm>
            <a:off x="446534" y="601201"/>
            <a:ext cx="3703320" cy="57742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4">
            <a:extLst>
              <a:ext uri="{FF2B5EF4-FFF2-40B4-BE49-F238E27FC236}">
                <a16:creationId xmlns:a16="http://schemas.microsoft.com/office/drawing/2014/main" id="{D8C8A211-7829-A5E1-9001-6A36EA0197DF}"/>
              </a:ext>
            </a:extLst>
          </p:cNvPr>
          <p:cNvSpPr>
            <a:spLocks noGrp="1"/>
          </p:cNvSpPr>
          <p:nvPr>
            <p:ph type="body" sz="half" idx="2"/>
          </p:nvPr>
        </p:nvSpPr>
        <p:spPr>
          <a:xfrm>
            <a:off x="4382726" y="1314450"/>
            <a:ext cx="7694974" cy="5324475"/>
          </a:xfrm>
        </p:spPr>
        <p:txBody>
          <a:bodyPr vert="horz" lIns="91440" tIns="45720" rIns="91440" bIns="45720" rtlCol="0" anchor="ctr">
            <a:normAutofit lnSpcReduction="10000"/>
          </a:bodyPr>
          <a:lstStyle/>
          <a:p>
            <a:r>
              <a:rPr lang="en-US" sz="2400" dirty="0">
                <a:solidFill>
                  <a:schemeClr val="tx1">
                    <a:lumMod val="75000"/>
                    <a:lumOff val="25000"/>
                  </a:schemeClr>
                </a:solidFill>
                <a:latin typeface="Calibri" panose="020F0502020204030204" pitchFamily="34" charset="0"/>
                <a:cs typeface="Calibri" panose="020F0502020204030204" pitchFamily="34" charset="0"/>
              </a:rPr>
              <a:t>Matt. 9:9-13:</a:t>
            </a:r>
          </a:p>
          <a:p>
            <a:r>
              <a:rPr lang="en-US" sz="2400" b="0" i="0" dirty="0">
                <a:solidFill>
                  <a:schemeClr val="tx1">
                    <a:lumMod val="75000"/>
                    <a:lumOff val="25000"/>
                  </a:schemeClr>
                </a:solidFill>
                <a:effectLst/>
                <a:latin typeface="Calibri" panose="020F0502020204030204" pitchFamily="34" charset="0"/>
                <a:cs typeface="Calibri" panose="020F0502020204030204" pitchFamily="34" charset="0"/>
              </a:rPr>
              <a:t>“As Jesus was walking along, he saw a man called Matthew sitting at the tax-collection station, and he said to him, ‘Follow me.’ And he got up and followed him. </a:t>
            </a:r>
            <a:r>
              <a:rPr lang="en-US" sz="2400" b="1" i="0" baseline="30000" dirty="0">
                <a:solidFill>
                  <a:schemeClr val="tx1">
                    <a:lumMod val="75000"/>
                    <a:lumOff val="25000"/>
                  </a:schemeClr>
                </a:solidFill>
                <a:effectLst/>
                <a:latin typeface="Calibri" panose="020F0502020204030204" pitchFamily="34" charset="0"/>
                <a:cs typeface="Calibri" panose="020F0502020204030204" pitchFamily="34" charset="0"/>
              </a:rPr>
              <a:t> </a:t>
            </a:r>
            <a:r>
              <a:rPr lang="en-US" sz="2400" b="0" i="0" dirty="0">
                <a:solidFill>
                  <a:schemeClr val="tx1">
                    <a:lumMod val="75000"/>
                    <a:lumOff val="25000"/>
                  </a:schemeClr>
                </a:solidFill>
                <a:effectLst/>
                <a:latin typeface="Calibri" panose="020F0502020204030204" pitchFamily="34" charset="0"/>
                <a:cs typeface="Calibri" panose="020F0502020204030204" pitchFamily="34" charset="0"/>
              </a:rPr>
              <a:t>And as he sat at dinner in the house, many tax collectors and sinners came and were sitting with Jesus and his disciples. </a:t>
            </a:r>
            <a:r>
              <a:rPr lang="en-US" sz="2400" b="1" i="0" baseline="30000" dirty="0">
                <a:solidFill>
                  <a:schemeClr val="tx1">
                    <a:lumMod val="75000"/>
                    <a:lumOff val="25000"/>
                  </a:schemeClr>
                </a:solidFill>
                <a:effectLst/>
                <a:latin typeface="Calibri" panose="020F0502020204030204" pitchFamily="34" charset="0"/>
                <a:cs typeface="Calibri" panose="020F0502020204030204" pitchFamily="34" charset="0"/>
              </a:rPr>
              <a:t> </a:t>
            </a:r>
            <a:r>
              <a:rPr lang="en-US" sz="2400" b="0" i="0" dirty="0">
                <a:solidFill>
                  <a:schemeClr val="tx1">
                    <a:lumMod val="75000"/>
                    <a:lumOff val="25000"/>
                  </a:schemeClr>
                </a:solidFill>
                <a:effectLst/>
                <a:latin typeface="Calibri" panose="020F0502020204030204" pitchFamily="34" charset="0"/>
                <a:cs typeface="Calibri" panose="020F0502020204030204" pitchFamily="34" charset="0"/>
              </a:rPr>
              <a:t>When the Pharisees saw this, they said to his disciples, ‘Why does your teacher eat with tax collectors and sinners?’ </a:t>
            </a:r>
            <a:r>
              <a:rPr lang="en-US" sz="2400" b="1" i="0" baseline="30000" dirty="0">
                <a:solidFill>
                  <a:schemeClr val="tx1">
                    <a:lumMod val="75000"/>
                    <a:lumOff val="25000"/>
                  </a:schemeClr>
                </a:solidFill>
                <a:effectLst/>
                <a:latin typeface="Calibri" panose="020F0502020204030204" pitchFamily="34" charset="0"/>
                <a:cs typeface="Calibri" panose="020F0502020204030204" pitchFamily="34" charset="0"/>
              </a:rPr>
              <a:t> </a:t>
            </a:r>
            <a:r>
              <a:rPr lang="en-US" sz="2400" b="0" i="0" dirty="0">
                <a:solidFill>
                  <a:schemeClr val="tx1">
                    <a:lumMod val="75000"/>
                    <a:lumOff val="25000"/>
                  </a:schemeClr>
                </a:solidFill>
                <a:effectLst/>
                <a:latin typeface="Calibri" panose="020F0502020204030204" pitchFamily="34" charset="0"/>
                <a:cs typeface="Calibri" panose="020F0502020204030204" pitchFamily="34" charset="0"/>
              </a:rPr>
              <a:t>But when he heard this, he said, ‘Those who are well have no need of a physician, but those who are sick [do].</a:t>
            </a:r>
            <a:r>
              <a:rPr lang="en-US" sz="2400" b="1" i="0" baseline="30000" dirty="0">
                <a:solidFill>
                  <a:schemeClr val="tx1">
                    <a:lumMod val="75000"/>
                    <a:lumOff val="25000"/>
                  </a:schemeClr>
                </a:solidFill>
                <a:effectLst/>
                <a:latin typeface="Calibri" panose="020F0502020204030204" pitchFamily="34" charset="0"/>
                <a:cs typeface="Calibri" panose="020F0502020204030204" pitchFamily="34" charset="0"/>
              </a:rPr>
              <a:t> </a:t>
            </a:r>
            <a:r>
              <a:rPr lang="en-US" sz="2400" b="0" i="0" dirty="0">
                <a:solidFill>
                  <a:schemeClr val="tx1">
                    <a:lumMod val="75000"/>
                    <a:lumOff val="25000"/>
                  </a:schemeClr>
                </a:solidFill>
                <a:effectLst/>
                <a:latin typeface="Calibri" panose="020F0502020204030204" pitchFamily="34" charset="0"/>
                <a:cs typeface="Calibri" panose="020F0502020204030204" pitchFamily="34" charset="0"/>
              </a:rPr>
              <a:t>Go and learn what this means, ‘I desire mercy, not sacrifice.’ For I have not come to call the righteous but sinners.’”</a:t>
            </a:r>
          </a:p>
          <a:p>
            <a:pPr>
              <a:buFont typeface="Wingdings 2" panose="05020102010507070707" pitchFamily="18" charset="2"/>
              <a:buChar char=""/>
            </a:pPr>
            <a:endParaRPr lang="en-US" dirty="0">
              <a:solidFill>
                <a:schemeClr val="tx1">
                  <a:lumMod val="75000"/>
                  <a:lumOff val="25000"/>
                </a:schemeClr>
              </a:solidFill>
            </a:endParaRPr>
          </a:p>
        </p:txBody>
      </p:sp>
    </p:spTree>
    <p:extLst>
      <p:ext uri="{BB962C8B-B14F-4D97-AF65-F5344CB8AC3E}">
        <p14:creationId xmlns:p14="http://schemas.microsoft.com/office/powerpoint/2010/main" val="5207962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A6E1F64-2C66-68E7-BAAE-AD8FE4D9FDCE}"/>
              </a:ext>
            </a:extLst>
          </p:cNvPr>
          <p:cNvSpPr>
            <a:spLocks noGrp="1"/>
          </p:cNvSpPr>
          <p:nvPr>
            <p:ph type="title"/>
          </p:nvPr>
        </p:nvSpPr>
        <p:spPr>
          <a:xfrm>
            <a:off x="581192" y="704849"/>
            <a:ext cx="11029616" cy="428625"/>
          </a:xfrm>
        </p:spPr>
        <p:txBody>
          <a:bodyPr>
            <a:noAutofit/>
          </a:bodyPr>
          <a:lstStyle/>
          <a:p>
            <a:pPr algn="ctr"/>
            <a:r>
              <a:rPr lang="en-US" sz="3200" dirty="0">
                <a:latin typeface="Calibri" panose="020F0502020204030204" pitchFamily="34" charset="0"/>
                <a:cs typeface="Calibri" panose="020F0502020204030204" pitchFamily="34" charset="0"/>
              </a:rPr>
              <a:t>What do we know about him?</a:t>
            </a:r>
          </a:p>
        </p:txBody>
      </p:sp>
      <p:sp>
        <p:nvSpPr>
          <p:cNvPr id="6" name="Content Placeholder 5">
            <a:extLst>
              <a:ext uri="{FF2B5EF4-FFF2-40B4-BE49-F238E27FC236}">
                <a16:creationId xmlns:a16="http://schemas.microsoft.com/office/drawing/2014/main" id="{999FDEDF-8A25-3DE3-8E45-4675AAC2CB24}"/>
              </a:ext>
            </a:extLst>
          </p:cNvPr>
          <p:cNvSpPr>
            <a:spLocks noGrp="1"/>
          </p:cNvSpPr>
          <p:nvPr>
            <p:ph idx="1"/>
          </p:nvPr>
        </p:nvSpPr>
        <p:spPr>
          <a:xfrm>
            <a:off x="-1" y="1323975"/>
            <a:ext cx="12125325" cy="4267199"/>
          </a:xfrm>
        </p:spPr>
        <p:txBody>
          <a:bodyPr>
            <a:noAutofit/>
          </a:bodyPr>
          <a:lstStyle/>
          <a:p>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Scripture lessons: Most of the references to Matthew in the New Testament are just in lists of disciples. Mark’s version of Jesus’ encounter with a tax collector calls him “Levi son of Alphaeus,” and does not include him among the Twelve. Luke’s gospel calls him simply “Levi.” Consequently, most scholars assume that Matthew and Levi were the same person. Whether he always had two names or whether Jesus “renamed” Levi “Matthew” we don’t know. But if they were one and the same, then Matthew may have been the brother of James the son of Alphaeus (aka “James the Less”). Scripture does not name them as brothers, however. </a:t>
            </a:r>
          </a:p>
          <a:p>
            <a:r>
              <a:rPr lang="en-US" sz="2400" dirty="0">
                <a:latin typeface="Calibri" panose="020F0502020204030204" pitchFamily="34" charset="0"/>
                <a:cs typeface="Calibri" panose="020F0502020204030204" pitchFamily="34" charset="0"/>
              </a:rPr>
              <a:t>Tax collectors in Jesus’ day were despised by the Jews for two reasons: 1) they worked for those oppressing the Jews (either Herod or Rome); and 2) they typically made a profit for themselves by adding their own charges to the established levies. They were classified as “unclean” by the Jews. So, it was scandalous that Jesus would eat with them.</a:t>
            </a:r>
          </a:p>
        </p:txBody>
      </p:sp>
    </p:spTree>
    <p:extLst>
      <p:ext uri="{BB962C8B-B14F-4D97-AF65-F5344CB8AC3E}">
        <p14:creationId xmlns:p14="http://schemas.microsoft.com/office/powerpoint/2010/main" val="12165775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C3E3F-2B91-7734-60BA-DDE7EA34933F}"/>
              </a:ext>
            </a:extLst>
          </p:cNvPr>
          <p:cNvSpPr>
            <a:spLocks noGrp="1"/>
          </p:cNvSpPr>
          <p:nvPr>
            <p:ph type="title"/>
          </p:nvPr>
        </p:nvSpPr>
        <p:spPr>
          <a:xfrm>
            <a:off x="581192" y="702156"/>
            <a:ext cx="11029616" cy="497994"/>
          </a:xfrm>
        </p:spPr>
        <p:txBody>
          <a:bodyPr/>
          <a:lstStyle/>
          <a:p>
            <a:pPr algn="ctr"/>
            <a:r>
              <a:rPr lang="en-US" b="1" dirty="0">
                <a:latin typeface="Calibri" panose="020F0502020204030204" pitchFamily="34" charset="0"/>
                <a:cs typeface="Calibri" panose="020F0502020204030204" pitchFamily="34" charset="0"/>
              </a:rPr>
              <a:t>Traditions</a:t>
            </a:r>
          </a:p>
        </p:txBody>
      </p:sp>
      <p:sp>
        <p:nvSpPr>
          <p:cNvPr id="3" name="Content Placeholder 2">
            <a:extLst>
              <a:ext uri="{FF2B5EF4-FFF2-40B4-BE49-F238E27FC236}">
                <a16:creationId xmlns:a16="http://schemas.microsoft.com/office/drawing/2014/main" id="{3BB89009-FBB3-0F9B-D1DB-0F052277C810}"/>
              </a:ext>
            </a:extLst>
          </p:cNvPr>
          <p:cNvSpPr>
            <a:spLocks noGrp="1"/>
          </p:cNvSpPr>
          <p:nvPr>
            <p:ph idx="1"/>
          </p:nvPr>
        </p:nvSpPr>
        <p:spPr>
          <a:xfrm>
            <a:off x="142875" y="1276349"/>
            <a:ext cx="11944349" cy="5514975"/>
          </a:xfrm>
        </p:spPr>
        <p:txBody>
          <a:bodyPr>
            <a:normAutofit fontScale="92500" lnSpcReduction="20000"/>
          </a:bodyPr>
          <a:lstStyle/>
          <a:p>
            <a:r>
              <a:rPr lang="en-US" sz="2400" dirty="0">
                <a:latin typeface="Calibri" panose="020F0502020204030204" pitchFamily="34" charset="0"/>
                <a:cs typeface="Calibri" panose="020F0502020204030204" pitchFamily="34" charset="0"/>
              </a:rPr>
              <a:t>According to Second Century tradition, Matthew the disciple/apostle was the author of the gospel called </a:t>
            </a:r>
            <a:r>
              <a:rPr lang="en-US" sz="2400" i="1" dirty="0">
                <a:latin typeface="Calibri" panose="020F0502020204030204" pitchFamily="34" charset="0"/>
                <a:cs typeface="Calibri" panose="020F0502020204030204" pitchFamily="34" charset="0"/>
              </a:rPr>
              <a:t>Matthew</a:t>
            </a:r>
            <a:r>
              <a:rPr lang="en-US" sz="2400" dirty="0">
                <a:latin typeface="Calibri" panose="020F0502020204030204" pitchFamily="34" charset="0"/>
                <a:cs typeface="Calibri" panose="020F0502020204030204" pitchFamily="34" charset="0"/>
              </a:rPr>
              <a:t>. Scholars now think this is unlikely. The author of the gospel clearly knew about the destruction of the Temple in 70. This would mean he was quite old when he wrote the gospel. But it is possible that whoever did write the gospel in Matthew’s name used earlier recollections from him. There are references to a </a:t>
            </a:r>
            <a:r>
              <a:rPr lang="en-US" sz="2400" i="1" dirty="0">
                <a:latin typeface="Calibri" panose="020F0502020204030204" pitchFamily="34" charset="0"/>
                <a:cs typeface="Calibri" panose="020F0502020204030204" pitchFamily="34" charset="0"/>
              </a:rPr>
              <a:t>Matthew</a:t>
            </a:r>
            <a:r>
              <a:rPr lang="en-US" sz="2400" dirty="0">
                <a:latin typeface="Calibri" panose="020F0502020204030204" pitchFamily="34" charset="0"/>
                <a:cs typeface="Calibri" panose="020F0502020204030204" pitchFamily="34" charset="0"/>
              </a:rPr>
              <a:t> written in Hebrew which has been lost.  </a:t>
            </a:r>
          </a:p>
          <a:p>
            <a:pPr algn="l"/>
            <a:r>
              <a:rPr lang="en-US" sz="2400" b="0" i="0" dirty="0">
                <a:solidFill>
                  <a:srgbClr val="202122"/>
                </a:solidFill>
                <a:effectLst/>
                <a:latin typeface="Calibri" panose="020F0502020204030204" pitchFamily="34" charset="0"/>
                <a:cs typeface="Calibri" panose="020F0502020204030204" pitchFamily="34" charset="0"/>
              </a:rPr>
              <a:t>Irenaeus (Against Heresies 3.1.1) and Clement of Alexandria say that Matthew the tax collector preached the Gospel to the Jewish community in Judea, before going to other countries, including  Ethiopia. The Catholic Church and the Orthodox Church each hold the tradition that Matthew died as a martyr, and the Babylonian Talmud appears to report his execution in Sanhedrin 43a.</a:t>
            </a:r>
          </a:p>
          <a:p>
            <a:pPr algn="l"/>
            <a:r>
              <a:rPr lang="en-US" sz="2400" b="0" i="0" dirty="0">
                <a:solidFill>
                  <a:srgbClr val="202122"/>
                </a:solidFill>
                <a:effectLst/>
                <a:latin typeface="Calibri" panose="020F0502020204030204" pitchFamily="34" charset="0"/>
                <a:cs typeface="Calibri" panose="020F0502020204030204" pitchFamily="34" charset="0"/>
              </a:rPr>
              <a:t>According to Church tradition, when he was in Ethiopia, Matthew converted Ephigenia, the virgin daughter of the Ethiopian </a:t>
            </a:r>
            <a:r>
              <a:rPr lang="en-US" sz="2400" dirty="0">
                <a:solidFill>
                  <a:srgbClr val="202122"/>
                </a:solidFill>
                <a:latin typeface="Calibri" panose="020F0502020204030204" pitchFamily="34" charset="0"/>
                <a:cs typeface="Calibri" panose="020F0502020204030204" pitchFamily="34" charset="0"/>
              </a:rPr>
              <a:t>King Egippus. </a:t>
            </a:r>
            <a:r>
              <a:rPr lang="en-US" sz="2400" b="0" i="0" dirty="0">
                <a:solidFill>
                  <a:srgbClr val="202122"/>
                </a:solidFill>
                <a:effectLst/>
                <a:latin typeface="Calibri" panose="020F0502020204030204" pitchFamily="34" charset="0"/>
                <a:cs typeface="Calibri" panose="020F0502020204030204" pitchFamily="34" charset="0"/>
              </a:rPr>
              <a:t>When King Hirtacus succeeded Egippus, he asked the apostle if he could persuade Ephigenia to marry him. Matthew is said to have invited King Hirtacus to worship with him, only to rebuke him publicly there for lusting after the girl who had become a bride of Christ. The enraged King ordered his bodyguard to kill Matthew who stood at the altar at the time of his murder.</a:t>
            </a:r>
          </a:p>
          <a:p>
            <a:endParaRPr lang="en-US" dirty="0"/>
          </a:p>
        </p:txBody>
      </p:sp>
    </p:spTree>
    <p:extLst>
      <p:ext uri="{BB962C8B-B14F-4D97-AF65-F5344CB8AC3E}">
        <p14:creationId xmlns:p14="http://schemas.microsoft.com/office/powerpoint/2010/main" val="36690648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E6C8E6EB-4C59-429B-97E4-72A058CFC4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057" name="Rectangle 2056">
            <a:extLst>
              <a:ext uri="{FF2B5EF4-FFF2-40B4-BE49-F238E27FC236}">
                <a16:creationId xmlns:a16="http://schemas.microsoft.com/office/drawing/2014/main" id="{B5B90362-AFCC-46A9-B41C-A257A8C5B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2059" name="Rectangle 2058">
            <a:extLst>
              <a:ext uri="{FF2B5EF4-FFF2-40B4-BE49-F238E27FC236}">
                <a16:creationId xmlns:a16="http://schemas.microsoft.com/office/drawing/2014/main" id="{F71EF7F1-38BA-471D-8CD4-2A9AE8E35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061" name="Rectangle 2060">
            <a:extLst>
              <a:ext uri="{FF2B5EF4-FFF2-40B4-BE49-F238E27FC236}">
                <a16:creationId xmlns:a16="http://schemas.microsoft.com/office/drawing/2014/main" id="{C0524398-BFB4-4C4A-8317-83B8729F9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useBgFill="1">
        <p:nvSpPr>
          <p:cNvPr id="2063" name="Rectangle 2062">
            <a:extLst>
              <a:ext uri="{FF2B5EF4-FFF2-40B4-BE49-F238E27FC236}">
                <a16:creationId xmlns:a16="http://schemas.microsoft.com/office/drawing/2014/main" id="{2FB82883-1DC0-4BE1-A607-009095F335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0" name="Picture 2" descr="The Real Mary Magdalene - HavenToday.org">
            <a:extLst>
              <a:ext uri="{FF2B5EF4-FFF2-40B4-BE49-F238E27FC236}">
                <a16:creationId xmlns:a16="http://schemas.microsoft.com/office/drawing/2014/main" id="{6D483D7B-0D23-B000-1C5D-3EA262766EA8}"/>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7111" r="-1" b="-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065" name="Rectangle 2064">
            <a:extLst>
              <a:ext uri="{FF2B5EF4-FFF2-40B4-BE49-F238E27FC236}">
                <a16:creationId xmlns:a16="http://schemas.microsoft.com/office/drawing/2014/main" id="{9FA98EAA-A866-4C95-A2A8-44E46FBAD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 y="4530071"/>
            <a:ext cx="12191999" cy="2327926"/>
          </a:xfrm>
          <a:prstGeom prst="rect">
            <a:avLst/>
          </a:prstGeom>
          <a:gradFill flip="none" rotWithShape="1">
            <a:gsLst>
              <a:gs pos="56000">
                <a:schemeClr val="tx1">
                  <a:alpha val="39000"/>
                </a:schemeClr>
              </a:gs>
              <a:gs pos="100000">
                <a:schemeClr val="tx1">
                  <a:alpha val="80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A25BCC1-8BD3-DC4D-3F81-99DA841BD584}"/>
              </a:ext>
            </a:extLst>
          </p:cNvPr>
          <p:cNvSpPr>
            <a:spLocks noGrp="1"/>
          </p:cNvSpPr>
          <p:nvPr>
            <p:ph type="title"/>
          </p:nvPr>
        </p:nvSpPr>
        <p:spPr>
          <a:xfrm>
            <a:off x="2103121" y="4727173"/>
            <a:ext cx="7985759" cy="868823"/>
          </a:xfrm>
        </p:spPr>
        <p:txBody>
          <a:bodyPr vert="horz" lIns="91440" tIns="45720" rIns="91440" bIns="45720" rtlCol="0" anchor="b">
            <a:normAutofit/>
          </a:bodyPr>
          <a:lstStyle/>
          <a:p>
            <a:pPr algn="ctr"/>
            <a:r>
              <a:rPr lang="en-US" sz="5400" dirty="0">
                <a:solidFill>
                  <a:schemeClr val="bg1"/>
                </a:solidFill>
              </a:rPr>
              <a:t>Mary magdalene</a:t>
            </a:r>
          </a:p>
        </p:txBody>
      </p:sp>
    </p:spTree>
    <p:extLst>
      <p:ext uri="{BB962C8B-B14F-4D97-AF65-F5344CB8AC3E}">
        <p14:creationId xmlns:p14="http://schemas.microsoft.com/office/powerpoint/2010/main" val="31198211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57106-0F20-4C1C-82FD-F3951D39FA6F}"/>
              </a:ext>
            </a:extLst>
          </p:cNvPr>
          <p:cNvSpPr>
            <a:spLocks noGrp="1"/>
          </p:cNvSpPr>
          <p:nvPr>
            <p:ph type="title"/>
          </p:nvPr>
        </p:nvSpPr>
        <p:spPr>
          <a:xfrm>
            <a:off x="581192" y="702156"/>
            <a:ext cx="11029616" cy="488469"/>
          </a:xfrm>
        </p:spPr>
        <p:txBody>
          <a:bodyPr/>
          <a:lstStyle/>
          <a:p>
            <a:pPr algn="ctr"/>
            <a:r>
              <a:rPr lang="en-US" dirty="0"/>
              <a:t>What do we know about her?</a:t>
            </a:r>
          </a:p>
        </p:txBody>
      </p:sp>
      <p:sp>
        <p:nvSpPr>
          <p:cNvPr id="3" name="Content Placeholder 2">
            <a:extLst>
              <a:ext uri="{FF2B5EF4-FFF2-40B4-BE49-F238E27FC236}">
                <a16:creationId xmlns:a16="http://schemas.microsoft.com/office/drawing/2014/main" id="{AA7BCF5A-F751-F959-01CE-58F2ADCB43A8}"/>
              </a:ext>
            </a:extLst>
          </p:cNvPr>
          <p:cNvSpPr>
            <a:spLocks noGrp="1"/>
          </p:cNvSpPr>
          <p:nvPr>
            <p:ph idx="1"/>
          </p:nvPr>
        </p:nvSpPr>
        <p:spPr>
          <a:xfrm>
            <a:off x="581192" y="1419225"/>
            <a:ext cx="11029615" cy="4556125"/>
          </a:xfrm>
        </p:spPr>
        <p:txBody>
          <a:bodyPr>
            <a:normAutofit lnSpcReduction="10000"/>
          </a:bodyPr>
          <a:lstStyle/>
          <a:p>
            <a:r>
              <a:rPr lang="en-US" sz="2800" b="0" i="0" u="none" strike="noStrike" baseline="0" dirty="0">
                <a:latin typeface="Calibri" panose="020F0502020204030204" pitchFamily="34" charset="0"/>
                <a:cs typeface="Calibri" panose="020F0502020204030204" pitchFamily="34" charset="0"/>
              </a:rPr>
              <a:t>According to Luke (8:2), Mary was one of several women who followed Jesus after having been cured of “evil spirits and infirmities.”  Luke reports specifically that Mary had been released from seven demons.  This band of women who traveled with Jesus and the disciples witnessed the crucifixion from a distance, observed the tomb with Jesus’ body in position, and found the tomb empty when they went with burial spices. (Luke 23:49, 55-56; 24:1-9).  Mary Magdalene, along with several others told the apostles about the resurrections (24:10); but the disciples did not believe them, and thought it was an idle tale.</a:t>
            </a:r>
          </a:p>
          <a:p>
            <a:endParaRPr lang="en-US" dirty="0"/>
          </a:p>
        </p:txBody>
      </p:sp>
    </p:spTree>
    <p:extLst>
      <p:ext uri="{BB962C8B-B14F-4D97-AF65-F5344CB8AC3E}">
        <p14:creationId xmlns:p14="http://schemas.microsoft.com/office/powerpoint/2010/main" val="11135227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F15FBF4-A2F3-7A77-0B40-CF187DF5CCD8}"/>
              </a:ext>
            </a:extLst>
          </p:cNvPr>
          <p:cNvSpPr txBox="1"/>
          <p:nvPr/>
        </p:nvSpPr>
        <p:spPr>
          <a:xfrm>
            <a:off x="276225" y="889843"/>
            <a:ext cx="11915775" cy="5078313"/>
          </a:xfrm>
          <a:prstGeom prst="rect">
            <a:avLst/>
          </a:prstGeom>
          <a:noFill/>
        </p:spPr>
        <p:txBody>
          <a:bodyPr wrap="square" rtlCol="0">
            <a:spAutoFit/>
          </a:bodyPr>
          <a:lstStyle/>
          <a:p>
            <a:r>
              <a:rPr lang="en-US" sz="2400" b="0" i="0" u="none" strike="noStrike" baseline="0" dirty="0">
                <a:latin typeface="Calibri" panose="020F0502020204030204" pitchFamily="34" charset="0"/>
                <a:cs typeface="Calibri" panose="020F0502020204030204" pitchFamily="34" charset="0"/>
              </a:rPr>
              <a:t>According to Mark, Mary Magdalene was at the crucifixion (Mark 15:40), the tomb (Mark 15:47) and the empty tomb (Mark 16:1). Although she was with other women at these events, Mary Magdalene is always mentioned first among them, perhaps suggesting that Mark viewed her role as preeminent.  According to the short ending of Mark, the women were too frightened to tell anyone about seeing the empty tomb.  But according to the longer ending of Mark, the risen Christ first appeared to Mary Magdalene, who then went and told those who had been with him what had happened.  But they would not believe her that Jesus was alive. </a:t>
            </a:r>
          </a:p>
          <a:p>
            <a:endParaRPr lang="en-US" sz="2400" b="0" i="0" u="none" strike="noStrike" baseline="0" dirty="0">
              <a:latin typeface="Calibri" panose="020F0502020204030204" pitchFamily="34" charset="0"/>
              <a:cs typeface="Calibri" panose="020F0502020204030204" pitchFamily="34" charset="0"/>
            </a:endParaRPr>
          </a:p>
          <a:p>
            <a:r>
              <a:rPr lang="en-US" sz="2400" b="0" i="0" u="none" strike="noStrike" baseline="0" dirty="0">
                <a:latin typeface="Calibri" panose="020F0502020204030204" pitchFamily="34" charset="0"/>
                <a:cs typeface="Calibri" panose="020F0502020204030204" pitchFamily="34" charset="0"/>
              </a:rPr>
              <a:t>Matthew’s account of Mary Magdalene is very similar to that of Mark, except that the women are not as frightened in Matthew.  They leave with joy to tell the disciples, are met by the risen Christ on the road, and take hold of his feet to worship him.  Jesus sends them on to tell the others. (Matt. 28: 1, 9-10).</a:t>
            </a:r>
          </a:p>
          <a:p>
            <a:endParaRPr lang="en-US" sz="1800" b="0" i="0" u="none" strike="noStrike" baseline="0" dirty="0"/>
          </a:p>
          <a:p>
            <a:endParaRPr lang="en-US" sz="1800" b="0" i="0" u="none" strike="noStrike" baseline="0" dirty="0"/>
          </a:p>
        </p:txBody>
      </p:sp>
    </p:spTree>
    <p:extLst>
      <p:ext uri="{BB962C8B-B14F-4D97-AF65-F5344CB8AC3E}">
        <p14:creationId xmlns:p14="http://schemas.microsoft.com/office/powerpoint/2010/main" val="34830566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videndVTI">
  <a:themeElements>
    <a:clrScheme name="DividendVTI">
      <a:dk1>
        <a:sysClr val="windowText" lastClr="000000"/>
      </a:dk1>
      <a:lt1>
        <a:sysClr val="window" lastClr="FFFFFF"/>
      </a:lt1>
      <a:dk2>
        <a:srgbClr val="3D3D3D"/>
      </a:dk2>
      <a:lt2>
        <a:srgbClr val="EBEBEB"/>
      </a:lt2>
      <a:accent1>
        <a:srgbClr val="ED8428"/>
      </a:accent1>
      <a:accent2>
        <a:srgbClr val="E6C46D"/>
      </a:accent2>
      <a:accent3>
        <a:srgbClr val="537685"/>
      </a:accent3>
      <a:accent4>
        <a:srgbClr val="969FA7"/>
      </a:accent4>
      <a:accent5>
        <a:srgbClr val="A9C37C"/>
      </a:accent5>
      <a:accent6>
        <a:srgbClr val="5A8071"/>
      </a:accent6>
      <a:hlink>
        <a:srgbClr val="828282"/>
      </a:hlink>
      <a:folHlink>
        <a:srgbClr val="A5A5A5"/>
      </a:folHlink>
    </a:clrScheme>
    <a:fontScheme name="Dividend">
      <a:majorFont>
        <a:latin typeface="Arial Nova Ligh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ova Ligh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docProps/app.xml><?xml version="1.0" encoding="utf-8"?>
<Properties xmlns="http://schemas.openxmlformats.org/officeDocument/2006/extended-properties" xmlns:vt="http://schemas.openxmlformats.org/officeDocument/2006/docPropsVTypes">
  <TotalTime>332</TotalTime>
  <Words>3010</Words>
  <Application>Microsoft Office PowerPoint</Application>
  <PresentationFormat>Widescreen</PresentationFormat>
  <Paragraphs>75</Paragraphs>
  <Slides>22</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22</vt:i4>
      </vt:variant>
    </vt:vector>
  </HeadingPairs>
  <TitlesOfParts>
    <vt:vector size="30" baseType="lpstr">
      <vt:lpstr>Arial</vt:lpstr>
      <vt:lpstr>Arial Nova Light</vt:lpstr>
      <vt:lpstr>Calibri</vt:lpstr>
      <vt:lpstr>Calibri Light</vt:lpstr>
      <vt:lpstr>Gill Sans MT</vt:lpstr>
      <vt:lpstr>Wingdings 2</vt:lpstr>
      <vt:lpstr>Office Theme</vt:lpstr>
      <vt:lpstr>DividendVTI</vt:lpstr>
      <vt:lpstr>Those who said ‘Yes’ to Christ’s call: </vt:lpstr>
      <vt:lpstr>Opening sharing</vt:lpstr>
      <vt:lpstr>Class Four</vt:lpstr>
      <vt:lpstr>Matthew- the Tax Collector</vt:lpstr>
      <vt:lpstr>What do we know about him?</vt:lpstr>
      <vt:lpstr>Traditions</vt:lpstr>
      <vt:lpstr>Mary magdalene</vt:lpstr>
      <vt:lpstr>What do we know about her?</vt:lpstr>
      <vt:lpstr>PowerPoint Presentation</vt:lpstr>
      <vt:lpstr>The Resurrection in John</vt:lpstr>
      <vt:lpstr>Tradition</vt:lpstr>
      <vt:lpstr>Other stories</vt:lpstr>
      <vt:lpstr>The “three-word” Disciples</vt:lpstr>
      <vt:lpstr>PowerPoint Presentation</vt:lpstr>
      <vt:lpstr>James the Less(er) /James of Alphaeus</vt:lpstr>
      <vt:lpstr>James’ Nickname</vt:lpstr>
      <vt:lpstr>Simon the zealot</vt:lpstr>
      <vt:lpstr>What happened to him?</vt:lpstr>
      <vt:lpstr>Judas (not Iscariot)/ Thaddeus/ jude the apostle</vt:lpstr>
      <vt:lpstr>What happened to him?</vt:lpstr>
      <vt:lpstr>Discussion questions</vt:lpstr>
      <vt:lpstr>Discussion Continued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Those who said ‘Yes’ to Christ’s call:</dc:title>
  <dc:creator>Elizabeth McLean</dc:creator>
  <cp:lastModifiedBy>Elizabeth McLean</cp:lastModifiedBy>
  <cp:revision>10</cp:revision>
  <dcterms:created xsi:type="dcterms:W3CDTF">2023-03-18T18:12:59Z</dcterms:created>
  <dcterms:modified xsi:type="dcterms:W3CDTF">2023-03-21T18:09:36Z</dcterms:modified>
</cp:coreProperties>
</file>