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86" r:id="rId4"/>
    <p:sldId id="256" r:id="rId5"/>
    <p:sldId id="264" r:id="rId6"/>
    <p:sldId id="287" r:id="rId7"/>
    <p:sldId id="272" r:id="rId8"/>
    <p:sldId id="273" r:id="rId9"/>
    <p:sldId id="288" r:id="rId10"/>
    <p:sldId id="279" r:id="rId11"/>
    <p:sldId id="258" r:id="rId12"/>
    <p:sldId id="265" r:id="rId13"/>
    <p:sldId id="274" r:id="rId14"/>
    <p:sldId id="280" r:id="rId15"/>
    <p:sldId id="259" r:id="rId16"/>
    <p:sldId id="266" r:id="rId17"/>
    <p:sldId id="281" r:id="rId18"/>
    <p:sldId id="260" r:id="rId19"/>
    <p:sldId id="267" r:id="rId20"/>
    <p:sldId id="275" r:id="rId21"/>
    <p:sldId id="282" r:id="rId22"/>
    <p:sldId id="261" r:id="rId23"/>
    <p:sldId id="268" r:id="rId24"/>
    <p:sldId id="290" r:id="rId25"/>
    <p:sldId id="289" r:id="rId26"/>
    <p:sldId id="283" r:id="rId27"/>
    <p:sldId id="262" r:id="rId28"/>
    <p:sldId id="269" r:id="rId29"/>
    <p:sldId id="276" r:id="rId30"/>
    <p:sldId id="284" r:id="rId31"/>
    <p:sldId id="263" r:id="rId32"/>
    <p:sldId id="270" r:id="rId33"/>
    <p:sldId id="277" r:id="rId34"/>
    <p:sldId id="278"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6A07E-3E5B-41EA-9D92-813DC135372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A76A6CC-EDF6-436E-A361-FE2494A22427}">
      <dgm:prSet/>
      <dgm:spPr/>
      <dgm:t>
        <a:bodyPr/>
        <a:lstStyle/>
        <a:p>
          <a:r>
            <a:rPr lang="en-US" dirty="0"/>
            <a:t>At a party, do you prefer to be the host/hostess, to be in the kitchen preparing the food, to be out mingling with the guests, or to be the entertainment?</a:t>
          </a:r>
        </a:p>
      </dgm:t>
    </dgm:pt>
    <dgm:pt modelId="{7D4DB1A1-493B-4D80-9959-6ABE4871C48A}" type="parTrans" cxnId="{24B581BD-52C1-4273-8456-ED429D44757A}">
      <dgm:prSet/>
      <dgm:spPr/>
      <dgm:t>
        <a:bodyPr/>
        <a:lstStyle/>
        <a:p>
          <a:endParaRPr lang="en-US"/>
        </a:p>
      </dgm:t>
    </dgm:pt>
    <dgm:pt modelId="{E27169D2-956B-4EE5-8717-874335CBFFFC}" type="sibTrans" cxnId="{24B581BD-52C1-4273-8456-ED429D44757A}">
      <dgm:prSet/>
      <dgm:spPr/>
      <dgm:t>
        <a:bodyPr/>
        <a:lstStyle/>
        <a:p>
          <a:endParaRPr lang="en-US"/>
        </a:p>
      </dgm:t>
    </dgm:pt>
    <dgm:pt modelId="{A0A0CD74-3577-4E7E-B4D2-102F5B668AC4}">
      <dgm:prSet/>
      <dgm:spPr/>
      <dgm:t>
        <a:bodyPr/>
        <a:lstStyle/>
        <a:p>
          <a:r>
            <a:rPr lang="en-US" dirty="0"/>
            <a:t>How comfortable are you inviting people to church? How comfortable are you talking about your faith with others? </a:t>
          </a:r>
        </a:p>
      </dgm:t>
    </dgm:pt>
    <dgm:pt modelId="{251414B0-77B1-419F-8C54-22A9868507F7}" type="parTrans" cxnId="{7925A66E-8E83-47BB-AD29-9D0090B64C55}">
      <dgm:prSet/>
      <dgm:spPr/>
      <dgm:t>
        <a:bodyPr/>
        <a:lstStyle/>
        <a:p>
          <a:endParaRPr lang="en-US"/>
        </a:p>
      </dgm:t>
    </dgm:pt>
    <dgm:pt modelId="{941C6D6A-2A1A-4453-A513-3568702DF1E3}" type="sibTrans" cxnId="{7925A66E-8E83-47BB-AD29-9D0090B64C55}">
      <dgm:prSet/>
      <dgm:spPr/>
      <dgm:t>
        <a:bodyPr/>
        <a:lstStyle/>
        <a:p>
          <a:endParaRPr lang="en-US"/>
        </a:p>
      </dgm:t>
    </dgm:pt>
    <dgm:pt modelId="{7B761CDC-C5DC-416C-84E2-B911567BF66C}">
      <dgm:prSet/>
      <dgm:spPr/>
      <dgm:t>
        <a:bodyPr/>
        <a:lstStyle/>
        <a:p>
          <a:r>
            <a:rPr lang="en-US" dirty="0"/>
            <a:t>If you give financially to the church, what is your primary reason for doing so?</a:t>
          </a:r>
        </a:p>
      </dgm:t>
    </dgm:pt>
    <dgm:pt modelId="{07EEC596-7AD7-43F1-9B15-8B13A08E471F}" type="parTrans" cxnId="{281AD5AF-0021-4F72-B48F-7726724DD8F1}">
      <dgm:prSet/>
      <dgm:spPr/>
      <dgm:t>
        <a:bodyPr/>
        <a:lstStyle/>
        <a:p>
          <a:endParaRPr lang="en-US"/>
        </a:p>
      </dgm:t>
    </dgm:pt>
    <dgm:pt modelId="{B7D7C5C8-19D3-4244-A0BD-9C1F90B7B15B}" type="sibTrans" cxnId="{281AD5AF-0021-4F72-B48F-7726724DD8F1}">
      <dgm:prSet/>
      <dgm:spPr/>
      <dgm:t>
        <a:bodyPr/>
        <a:lstStyle/>
        <a:p>
          <a:endParaRPr lang="en-US"/>
        </a:p>
      </dgm:t>
    </dgm:pt>
    <dgm:pt modelId="{5BB17144-4B3A-439B-A3A2-712D3AEC31F4}" type="pres">
      <dgm:prSet presAssocID="{11D6A07E-3E5B-41EA-9D92-813DC1353725}" presName="vert0" presStyleCnt="0">
        <dgm:presLayoutVars>
          <dgm:dir/>
          <dgm:animOne val="branch"/>
          <dgm:animLvl val="lvl"/>
        </dgm:presLayoutVars>
      </dgm:prSet>
      <dgm:spPr/>
    </dgm:pt>
    <dgm:pt modelId="{47395436-E94E-472C-8EBF-D3B4EFD0C849}" type="pres">
      <dgm:prSet presAssocID="{6A76A6CC-EDF6-436E-A361-FE2494A22427}" presName="thickLine" presStyleLbl="alignNode1" presStyleIdx="0" presStyleCnt="3"/>
      <dgm:spPr/>
    </dgm:pt>
    <dgm:pt modelId="{6BFAD83F-95F8-43A7-91B7-2EDE7CF773F2}" type="pres">
      <dgm:prSet presAssocID="{6A76A6CC-EDF6-436E-A361-FE2494A22427}" presName="horz1" presStyleCnt="0"/>
      <dgm:spPr/>
    </dgm:pt>
    <dgm:pt modelId="{86DE2E36-C169-4C3E-A2F2-4001FAD9CAC3}" type="pres">
      <dgm:prSet presAssocID="{6A76A6CC-EDF6-436E-A361-FE2494A22427}" presName="tx1" presStyleLbl="revTx" presStyleIdx="0" presStyleCnt="3"/>
      <dgm:spPr/>
    </dgm:pt>
    <dgm:pt modelId="{BC07FA38-35E4-46E7-ABBF-FC089D18CF4F}" type="pres">
      <dgm:prSet presAssocID="{6A76A6CC-EDF6-436E-A361-FE2494A22427}" presName="vert1" presStyleCnt="0"/>
      <dgm:spPr/>
    </dgm:pt>
    <dgm:pt modelId="{6E3F56AB-932A-45F0-A91A-4809A8B8B695}" type="pres">
      <dgm:prSet presAssocID="{A0A0CD74-3577-4E7E-B4D2-102F5B668AC4}" presName="thickLine" presStyleLbl="alignNode1" presStyleIdx="1" presStyleCnt="3"/>
      <dgm:spPr/>
    </dgm:pt>
    <dgm:pt modelId="{3BF06D39-F008-436C-B06A-F7D4F37E7AD8}" type="pres">
      <dgm:prSet presAssocID="{A0A0CD74-3577-4E7E-B4D2-102F5B668AC4}" presName="horz1" presStyleCnt="0"/>
      <dgm:spPr/>
    </dgm:pt>
    <dgm:pt modelId="{A4231964-289C-4FFD-A162-8FEFE5D23D32}" type="pres">
      <dgm:prSet presAssocID="{A0A0CD74-3577-4E7E-B4D2-102F5B668AC4}" presName="tx1" presStyleLbl="revTx" presStyleIdx="1" presStyleCnt="3"/>
      <dgm:spPr/>
    </dgm:pt>
    <dgm:pt modelId="{9ED37EE6-64A8-45A2-9528-2A0B79B826CF}" type="pres">
      <dgm:prSet presAssocID="{A0A0CD74-3577-4E7E-B4D2-102F5B668AC4}" presName="vert1" presStyleCnt="0"/>
      <dgm:spPr/>
    </dgm:pt>
    <dgm:pt modelId="{837E45CD-72BC-4EB2-8488-47827FF09F89}" type="pres">
      <dgm:prSet presAssocID="{7B761CDC-C5DC-416C-84E2-B911567BF66C}" presName="thickLine" presStyleLbl="alignNode1" presStyleIdx="2" presStyleCnt="3"/>
      <dgm:spPr/>
    </dgm:pt>
    <dgm:pt modelId="{5AB3F0F6-B185-45C3-999E-9D9ACA6A7040}" type="pres">
      <dgm:prSet presAssocID="{7B761CDC-C5DC-416C-84E2-B911567BF66C}" presName="horz1" presStyleCnt="0"/>
      <dgm:spPr/>
    </dgm:pt>
    <dgm:pt modelId="{F956332F-AA4B-4ADB-A4B6-6C2399FDB7E9}" type="pres">
      <dgm:prSet presAssocID="{7B761CDC-C5DC-416C-84E2-B911567BF66C}" presName="tx1" presStyleLbl="revTx" presStyleIdx="2" presStyleCnt="3"/>
      <dgm:spPr/>
    </dgm:pt>
    <dgm:pt modelId="{65A6A8C4-3EF5-4650-8EAA-0CCBD8241498}" type="pres">
      <dgm:prSet presAssocID="{7B761CDC-C5DC-416C-84E2-B911567BF66C}" presName="vert1" presStyleCnt="0"/>
      <dgm:spPr/>
    </dgm:pt>
  </dgm:ptLst>
  <dgm:cxnLst>
    <dgm:cxn modelId="{04DF2F12-0B03-4BA2-9E2F-7299EC96391B}" type="presOf" srcId="{7B761CDC-C5DC-416C-84E2-B911567BF66C}" destId="{F956332F-AA4B-4ADB-A4B6-6C2399FDB7E9}" srcOrd="0" destOrd="0" presId="urn:microsoft.com/office/officeart/2008/layout/LinedList"/>
    <dgm:cxn modelId="{03368B39-5FF9-4850-B1A5-A8B7509E6566}" type="presOf" srcId="{11D6A07E-3E5B-41EA-9D92-813DC1353725}" destId="{5BB17144-4B3A-439B-A3A2-712D3AEC31F4}" srcOrd="0" destOrd="0" presId="urn:microsoft.com/office/officeart/2008/layout/LinedList"/>
    <dgm:cxn modelId="{7925A66E-8E83-47BB-AD29-9D0090B64C55}" srcId="{11D6A07E-3E5B-41EA-9D92-813DC1353725}" destId="{A0A0CD74-3577-4E7E-B4D2-102F5B668AC4}" srcOrd="1" destOrd="0" parTransId="{251414B0-77B1-419F-8C54-22A9868507F7}" sibTransId="{941C6D6A-2A1A-4453-A513-3568702DF1E3}"/>
    <dgm:cxn modelId="{A81D4487-51D2-4F34-8706-9E37738A73F8}" type="presOf" srcId="{6A76A6CC-EDF6-436E-A361-FE2494A22427}" destId="{86DE2E36-C169-4C3E-A2F2-4001FAD9CAC3}" srcOrd="0" destOrd="0" presId="urn:microsoft.com/office/officeart/2008/layout/LinedList"/>
    <dgm:cxn modelId="{281AD5AF-0021-4F72-B48F-7726724DD8F1}" srcId="{11D6A07E-3E5B-41EA-9D92-813DC1353725}" destId="{7B761CDC-C5DC-416C-84E2-B911567BF66C}" srcOrd="2" destOrd="0" parTransId="{07EEC596-7AD7-43F1-9B15-8B13A08E471F}" sibTransId="{B7D7C5C8-19D3-4244-A0BD-9C1F90B7B15B}"/>
    <dgm:cxn modelId="{24B581BD-52C1-4273-8456-ED429D44757A}" srcId="{11D6A07E-3E5B-41EA-9D92-813DC1353725}" destId="{6A76A6CC-EDF6-436E-A361-FE2494A22427}" srcOrd="0" destOrd="0" parTransId="{7D4DB1A1-493B-4D80-9959-6ABE4871C48A}" sibTransId="{E27169D2-956B-4EE5-8717-874335CBFFFC}"/>
    <dgm:cxn modelId="{1187CEF0-BDD4-45DF-AE90-4C991CFF15DE}" type="presOf" srcId="{A0A0CD74-3577-4E7E-B4D2-102F5B668AC4}" destId="{A4231964-289C-4FFD-A162-8FEFE5D23D32}" srcOrd="0" destOrd="0" presId="urn:microsoft.com/office/officeart/2008/layout/LinedList"/>
    <dgm:cxn modelId="{90D60EFB-5C07-4145-80C1-2A1A01B1165F}" type="presParOf" srcId="{5BB17144-4B3A-439B-A3A2-712D3AEC31F4}" destId="{47395436-E94E-472C-8EBF-D3B4EFD0C849}" srcOrd="0" destOrd="0" presId="urn:microsoft.com/office/officeart/2008/layout/LinedList"/>
    <dgm:cxn modelId="{40A8EB87-0F7E-4D26-847D-10F04049AD53}" type="presParOf" srcId="{5BB17144-4B3A-439B-A3A2-712D3AEC31F4}" destId="{6BFAD83F-95F8-43A7-91B7-2EDE7CF773F2}" srcOrd="1" destOrd="0" presId="urn:microsoft.com/office/officeart/2008/layout/LinedList"/>
    <dgm:cxn modelId="{43A244C4-57C1-470D-82D4-E194BB2C7A1B}" type="presParOf" srcId="{6BFAD83F-95F8-43A7-91B7-2EDE7CF773F2}" destId="{86DE2E36-C169-4C3E-A2F2-4001FAD9CAC3}" srcOrd="0" destOrd="0" presId="urn:microsoft.com/office/officeart/2008/layout/LinedList"/>
    <dgm:cxn modelId="{5CD04878-7FF2-4233-AA92-BD10C3D5229D}" type="presParOf" srcId="{6BFAD83F-95F8-43A7-91B7-2EDE7CF773F2}" destId="{BC07FA38-35E4-46E7-ABBF-FC089D18CF4F}" srcOrd="1" destOrd="0" presId="urn:microsoft.com/office/officeart/2008/layout/LinedList"/>
    <dgm:cxn modelId="{69ACED75-1EFB-443E-A63B-3E240BA66C70}" type="presParOf" srcId="{5BB17144-4B3A-439B-A3A2-712D3AEC31F4}" destId="{6E3F56AB-932A-45F0-A91A-4809A8B8B695}" srcOrd="2" destOrd="0" presId="urn:microsoft.com/office/officeart/2008/layout/LinedList"/>
    <dgm:cxn modelId="{247E07EB-A9BE-49E0-A1DD-D76CEBB380CC}" type="presParOf" srcId="{5BB17144-4B3A-439B-A3A2-712D3AEC31F4}" destId="{3BF06D39-F008-436C-B06A-F7D4F37E7AD8}" srcOrd="3" destOrd="0" presId="urn:microsoft.com/office/officeart/2008/layout/LinedList"/>
    <dgm:cxn modelId="{AA9FC9FE-57C7-4332-B52A-213B7BFB0729}" type="presParOf" srcId="{3BF06D39-F008-436C-B06A-F7D4F37E7AD8}" destId="{A4231964-289C-4FFD-A162-8FEFE5D23D32}" srcOrd="0" destOrd="0" presId="urn:microsoft.com/office/officeart/2008/layout/LinedList"/>
    <dgm:cxn modelId="{A4BEFE04-4A97-4346-8C9B-89933E97DB7A}" type="presParOf" srcId="{3BF06D39-F008-436C-B06A-F7D4F37E7AD8}" destId="{9ED37EE6-64A8-45A2-9528-2A0B79B826CF}" srcOrd="1" destOrd="0" presId="urn:microsoft.com/office/officeart/2008/layout/LinedList"/>
    <dgm:cxn modelId="{74552FA1-7189-4A44-A83D-3C9C8A47936D}" type="presParOf" srcId="{5BB17144-4B3A-439B-A3A2-712D3AEC31F4}" destId="{837E45CD-72BC-4EB2-8488-47827FF09F89}" srcOrd="4" destOrd="0" presId="urn:microsoft.com/office/officeart/2008/layout/LinedList"/>
    <dgm:cxn modelId="{3818E6B7-D54F-40A8-BCE4-7600F61D4A97}" type="presParOf" srcId="{5BB17144-4B3A-439B-A3A2-712D3AEC31F4}" destId="{5AB3F0F6-B185-45C3-999E-9D9ACA6A7040}" srcOrd="5" destOrd="0" presId="urn:microsoft.com/office/officeart/2008/layout/LinedList"/>
    <dgm:cxn modelId="{19A99444-33A7-4704-9E99-B071DD8D5428}" type="presParOf" srcId="{5AB3F0F6-B185-45C3-999E-9D9ACA6A7040}" destId="{F956332F-AA4B-4ADB-A4B6-6C2399FDB7E9}" srcOrd="0" destOrd="0" presId="urn:microsoft.com/office/officeart/2008/layout/LinedList"/>
    <dgm:cxn modelId="{A3B53929-F657-4640-B941-9DA2B702F3B0}" type="presParOf" srcId="{5AB3F0F6-B185-45C3-999E-9D9ACA6A7040}" destId="{65A6A8C4-3EF5-4650-8EAA-0CCBD82414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E7ACC-5B7F-461C-AD5E-6B34526DF455}"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B9CBC58-7C01-4B96-8D76-541677E03ADB}">
      <dgm:prSet/>
      <dgm:spPr/>
      <dgm:t>
        <a:bodyPr/>
        <a:lstStyle/>
        <a:p>
          <a:r>
            <a:rPr lang="en-US" dirty="0"/>
            <a:t>What spiritual gifts can we see in Andrew? How did they help him in his discipleship?</a:t>
          </a:r>
        </a:p>
      </dgm:t>
    </dgm:pt>
    <dgm:pt modelId="{C457A2E2-065E-4822-87CF-350B57DFC67E}" type="parTrans" cxnId="{3E4ED4BE-BBAD-4F75-9119-EA2451D90646}">
      <dgm:prSet/>
      <dgm:spPr/>
      <dgm:t>
        <a:bodyPr/>
        <a:lstStyle/>
        <a:p>
          <a:endParaRPr lang="en-US"/>
        </a:p>
      </dgm:t>
    </dgm:pt>
    <dgm:pt modelId="{455CDE34-01BD-4AFF-84C3-6F0CBCA2749D}" type="sibTrans" cxnId="{3E4ED4BE-BBAD-4F75-9119-EA2451D90646}">
      <dgm:prSet/>
      <dgm:spPr/>
      <dgm:t>
        <a:bodyPr/>
        <a:lstStyle/>
        <a:p>
          <a:endParaRPr lang="en-US"/>
        </a:p>
      </dgm:t>
    </dgm:pt>
    <dgm:pt modelId="{E55F1D26-93DA-4E7D-97F0-61E59D88D091}">
      <dgm:prSet/>
      <dgm:spPr/>
      <dgm:t>
        <a:bodyPr/>
        <a:lstStyle/>
        <a:p>
          <a:r>
            <a:rPr lang="en-US" dirty="0"/>
            <a:t>Are there any weaknesses/ growing edges/ or drawbacks to the way Andrew followed Jesus?</a:t>
          </a:r>
        </a:p>
      </dgm:t>
    </dgm:pt>
    <dgm:pt modelId="{2EDD90A0-3A6F-4B38-AA29-FDC04C49EFC9}" type="parTrans" cxnId="{376D7264-DCAF-4EEF-B483-B7EAD99A6853}">
      <dgm:prSet/>
      <dgm:spPr/>
      <dgm:t>
        <a:bodyPr/>
        <a:lstStyle/>
        <a:p>
          <a:endParaRPr lang="en-US"/>
        </a:p>
      </dgm:t>
    </dgm:pt>
    <dgm:pt modelId="{1CC64578-648D-44E0-8C18-784ECA67056C}" type="sibTrans" cxnId="{376D7264-DCAF-4EEF-B483-B7EAD99A6853}">
      <dgm:prSet/>
      <dgm:spPr/>
      <dgm:t>
        <a:bodyPr/>
        <a:lstStyle/>
        <a:p>
          <a:endParaRPr lang="en-US"/>
        </a:p>
      </dgm:t>
    </dgm:pt>
    <dgm:pt modelId="{B29B3C22-7688-4681-B592-9BEF4C7E73A8}" type="pres">
      <dgm:prSet presAssocID="{501E7ACC-5B7F-461C-AD5E-6B34526DF455}" presName="hierChild1" presStyleCnt="0">
        <dgm:presLayoutVars>
          <dgm:chPref val="1"/>
          <dgm:dir/>
          <dgm:animOne val="branch"/>
          <dgm:animLvl val="lvl"/>
          <dgm:resizeHandles/>
        </dgm:presLayoutVars>
      </dgm:prSet>
      <dgm:spPr/>
    </dgm:pt>
    <dgm:pt modelId="{8C37FFD6-0CE9-444D-92E9-3E1C20A4BAB6}" type="pres">
      <dgm:prSet presAssocID="{FB9CBC58-7C01-4B96-8D76-541677E03ADB}" presName="hierRoot1" presStyleCnt="0"/>
      <dgm:spPr/>
    </dgm:pt>
    <dgm:pt modelId="{1078E5A4-CB9F-4788-BB69-4B5617D6C4C5}" type="pres">
      <dgm:prSet presAssocID="{FB9CBC58-7C01-4B96-8D76-541677E03ADB}" presName="composite" presStyleCnt="0"/>
      <dgm:spPr/>
    </dgm:pt>
    <dgm:pt modelId="{366FA09E-FEFD-4970-97B7-976C24B3D471}" type="pres">
      <dgm:prSet presAssocID="{FB9CBC58-7C01-4B96-8D76-541677E03ADB}" presName="background" presStyleLbl="node0" presStyleIdx="0" presStyleCnt="2"/>
      <dgm:spPr/>
    </dgm:pt>
    <dgm:pt modelId="{7B4A719E-B765-4472-B0FE-850CD80044B0}" type="pres">
      <dgm:prSet presAssocID="{FB9CBC58-7C01-4B96-8D76-541677E03ADB}" presName="text" presStyleLbl="fgAcc0" presStyleIdx="0" presStyleCnt="2">
        <dgm:presLayoutVars>
          <dgm:chPref val="3"/>
        </dgm:presLayoutVars>
      </dgm:prSet>
      <dgm:spPr/>
    </dgm:pt>
    <dgm:pt modelId="{F0A5D0F2-90DB-477C-9DEB-8060F84EEEBB}" type="pres">
      <dgm:prSet presAssocID="{FB9CBC58-7C01-4B96-8D76-541677E03ADB}" presName="hierChild2" presStyleCnt="0"/>
      <dgm:spPr/>
    </dgm:pt>
    <dgm:pt modelId="{292D2DB8-C21C-4264-A56E-FB7B9A19E1B6}" type="pres">
      <dgm:prSet presAssocID="{E55F1D26-93DA-4E7D-97F0-61E59D88D091}" presName="hierRoot1" presStyleCnt="0"/>
      <dgm:spPr/>
    </dgm:pt>
    <dgm:pt modelId="{2BDF359E-4695-4D97-B33F-007D29B3226F}" type="pres">
      <dgm:prSet presAssocID="{E55F1D26-93DA-4E7D-97F0-61E59D88D091}" presName="composite" presStyleCnt="0"/>
      <dgm:spPr/>
    </dgm:pt>
    <dgm:pt modelId="{6E3CA169-80E3-4EF2-BFDC-9B7041384B8B}" type="pres">
      <dgm:prSet presAssocID="{E55F1D26-93DA-4E7D-97F0-61E59D88D091}" presName="background" presStyleLbl="node0" presStyleIdx="1" presStyleCnt="2"/>
      <dgm:spPr/>
    </dgm:pt>
    <dgm:pt modelId="{2A70E349-7CEC-425C-A4BD-911D6B8EA01C}" type="pres">
      <dgm:prSet presAssocID="{E55F1D26-93DA-4E7D-97F0-61E59D88D091}" presName="text" presStyleLbl="fgAcc0" presStyleIdx="1" presStyleCnt="2">
        <dgm:presLayoutVars>
          <dgm:chPref val="3"/>
        </dgm:presLayoutVars>
      </dgm:prSet>
      <dgm:spPr/>
    </dgm:pt>
    <dgm:pt modelId="{95123E8F-FF22-4911-86CE-E0605363244E}" type="pres">
      <dgm:prSet presAssocID="{E55F1D26-93DA-4E7D-97F0-61E59D88D091}" presName="hierChild2" presStyleCnt="0"/>
      <dgm:spPr/>
    </dgm:pt>
  </dgm:ptLst>
  <dgm:cxnLst>
    <dgm:cxn modelId="{A946C303-F0AF-4F1D-98E4-FE5FFFF00957}" type="presOf" srcId="{501E7ACC-5B7F-461C-AD5E-6B34526DF455}" destId="{B29B3C22-7688-4681-B592-9BEF4C7E73A8}" srcOrd="0" destOrd="0" presId="urn:microsoft.com/office/officeart/2005/8/layout/hierarchy1"/>
    <dgm:cxn modelId="{376D7264-DCAF-4EEF-B483-B7EAD99A6853}" srcId="{501E7ACC-5B7F-461C-AD5E-6B34526DF455}" destId="{E55F1D26-93DA-4E7D-97F0-61E59D88D091}" srcOrd="1" destOrd="0" parTransId="{2EDD90A0-3A6F-4B38-AA29-FDC04C49EFC9}" sibTransId="{1CC64578-648D-44E0-8C18-784ECA67056C}"/>
    <dgm:cxn modelId="{3E4ED4BE-BBAD-4F75-9119-EA2451D90646}" srcId="{501E7ACC-5B7F-461C-AD5E-6B34526DF455}" destId="{FB9CBC58-7C01-4B96-8D76-541677E03ADB}" srcOrd="0" destOrd="0" parTransId="{C457A2E2-065E-4822-87CF-350B57DFC67E}" sibTransId="{455CDE34-01BD-4AFF-84C3-6F0CBCA2749D}"/>
    <dgm:cxn modelId="{63D9C9D3-F149-4D66-B471-661E6BBFCB31}" type="presOf" srcId="{FB9CBC58-7C01-4B96-8D76-541677E03ADB}" destId="{7B4A719E-B765-4472-B0FE-850CD80044B0}" srcOrd="0" destOrd="0" presId="urn:microsoft.com/office/officeart/2005/8/layout/hierarchy1"/>
    <dgm:cxn modelId="{506673FB-4730-459E-AB68-732E84B1F1D0}" type="presOf" srcId="{E55F1D26-93DA-4E7D-97F0-61E59D88D091}" destId="{2A70E349-7CEC-425C-A4BD-911D6B8EA01C}" srcOrd="0" destOrd="0" presId="urn:microsoft.com/office/officeart/2005/8/layout/hierarchy1"/>
    <dgm:cxn modelId="{B00BA43E-80F8-436E-B0ED-378E74597263}" type="presParOf" srcId="{B29B3C22-7688-4681-B592-9BEF4C7E73A8}" destId="{8C37FFD6-0CE9-444D-92E9-3E1C20A4BAB6}" srcOrd="0" destOrd="0" presId="urn:microsoft.com/office/officeart/2005/8/layout/hierarchy1"/>
    <dgm:cxn modelId="{324E7924-9BCD-4F21-B9A9-A726AFD2DB8B}" type="presParOf" srcId="{8C37FFD6-0CE9-444D-92E9-3E1C20A4BAB6}" destId="{1078E5A4-CB9F-4788-BB69-4B5617D6C4C5}" srcOrd="0" destOrd="0" presId="urn:microsoft.com/office/officeart/2005/8/layout/hierarchy1"/>
    <dgm:cxn modelId="{47982B0E-4496-4B45-8DAA-42AAF46B4D09}" type="presParOf" srcId="{1078E5A4-CB9F-4788-BB69-4B5617D6C4C5}" destId="{366FA09E-FEFD-4970-97B7-976C24B3D471}" srcOrd="0" destOrd="0" presId="urn:microsoft.com/office/officeart/2005/8/layout/hierarchy1"/>
    <dgm:cxn modelId="{11CC9128-1693-4423-B223-B1CF0FA63D9C}" type="presParOf" srcId="{1078E5A4-CB9F-4788-BB69-4B5617D6C4C5}" destId="{7B4A719E-B765-4472-B0FE-850CD80044B0}" srcOrd="1" destOrd="0" presId="urn:microsoft.com/office/officeart/2005/8/layout/hierarchy1"/>
    <dgm:cxn modelId="{D31E40CA-4080-4788-9027-0A90177D7204}" type="presParOf" srcId="{8C37FFD6-0CE9-444D-92E9-3E1C20A4BAB6}" destId="{F0A5D0F2-90DB-477C-9DEB-8060F84EEEBB}" srcOrd="1" destOrd="0" presId="urn:microsoft.com/office/officeart/2005/8/layout/hierarchy1"/>
    <dgm:cxn modelId="{EC28922E-B59D-4726-B7FA-F843EF40832E}" type="presParOf" srcId="{B29B3C22-7688-4681-B592-9BEF4C7E73A8}" destId="{292D2DB8-C21C-4264-A56E-FB7B9A19E1B6}" srcOrd="1" destOrd="0" presId="urn:microsoft.com/office/officeart/2005/8/layout/hierarchy1"/>
    <dgm:cxn modelId="{2E8CE9A0-F357-407F-B19F-95ACFE2436BB}" type="presParOf" srcId="{292D2DB8-C21C-4264-A56E-FB7B9A19E1B6}" destId="{2BDF359E-4695-4D97-B33F-007D29B3226F}" srcOrd="0" destOrd="0" presId="urn:microsoft.com/office/officeart/2005/8/layout/hierarchy1"/>
    <dgm:cxn modelId="{0AEB89ED-5419-4151-8C5D-432DDB2946AE}" type="presParOf" srcId="{2BDF359E-4695-4D97-B33F-007D29B3226F}" destId="{6E3CA169-80E3-4EF2-BFDC-9B7041384B8B}" srcOrd="0" destOrd="0" presId="urn:microsoft.com/office/officeart/2005/8/layout/hierarchy1"/>
    <dgm:cxn modelId="{87AD8F68-1759-4BEA-8963-B2F8DC9259FF}" type="presParOf" srcId="{2BDF359E-4695-4D97-B33F-007D29B3226F}" destId="{2A70E349-7CEC-425C-A4BD-911D6B8EA01C}" srcOrd="1" destOrd="0" presId="urn:microsoft.com/office/officeart/2005/8/layout/hierarchy1"/>
    <dgm:cxn modelId="{868A9F72-0FEA-4243-BEA2-B21AE771D06A}" type="presParOf" srcId="{292D2DB8-C21C-4264-A56E-FB7B9A19E1B6}" destId="{95123E8F-FF22-4911-86CE-E060536324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DB0BD0-C8F4-4F73-9198-B614ECE349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6B7B599-DA48-45CF-B62C-CB1F54DA58C6}">
      <dgm:prSet/>
      <dgm:spPr/>
      <dgm:t>
        <a:bodyPr/>
        <a:lstStyle/>
        <a:p>
          <a:r>
            <a:rPr lang="en-US" dirty="0"/>
            <a:t>What were Joanna’s spiritual gifts? How did she approach discipleship?</a:t>
          </a:r>
        </a:p>
      </dgm:t>
    </dgm:pt>
    <dgm:pt modelId="{E24CD0E9-35D9-48DD-9266-B3ECAF49E71C}" type="parTrans" cxnId="{FC5ED7BE-D738-4237-B9E8-B80375FE001D}">
      <dgm:prSet/>
      <dgm:spPr/>
      <dgm:t>
        <a:bodyPr/>
        <a:lstStyle/>
        <a:p>
          <a:endParaRPr lang="en-US"/>
        </a:p>
      </dgm:t>
    </dgm:pt>
    <dgm:pt modelId="{57831860-C15F-4AEF-8D76-C6BEC994891A}" type="sibTrans" cxnId="{FC5ED7BE-D738-4237-B9E8-B80375FE001D}">
      <dgm:prSet/>
      <dgm:spPr/>
      <dgm:t>
        <a:bodyPr/>
        <a:lstStyle/>
        <a:p>
          <a:endParaRPr lang="en-US"/>
        </a:p>
      </dgm:t>
    </dgm:pt>
    <dgm:pt modelId="{A645964B-28D0-4DE7-99CC-E4D34C9F38F2}">
      <dgm:prSet/>
      <dgm:spPr/>
      <dgm:t>
        <a:bodyPr/>
        <a:lstStyle/>
        <a:p>
          <a:r>
            <a:rPr lang="en-US" dirty="0"/>
            <a:t>What were her best qualities as a disciple?</a:t>
          </a:r>
        </a:p>
      </dgm:t>
    </dgm:pt>
    <dgm:pt modelId="{00E41817-092B-4F95-96AA-1B4E8F1C54E5}" type="parTrans" cxnId="{5C53E43C-BC3E-4D1F-9784-793C583B2D90}">
      <dgm:prSet/>
      <dgm:spPr/>
      <dgm:t>
        <a:bodyPr/>
        <a:lstStyle/>
        <a:p>
          <a:endParaRPr lang="en-US"/>
        </a:p>
      </dgm:t>
    </dgm:pt>
    <dgm:pt modelId="{6751951F-AFDC-4600-9615-3BED9DEEEF74}" type="sibTrans" cxnId="{5C53E43C-BC3E-4D1F-9784-793C583B2D90}">
      <dgm:prSet/>
      <dgm:spPr/>
      <dgm:t>
        <a:bodyPr/>
        <a:lstStyle/>
        <a:p>
          <a:endParaRPr lang="en-US"/>
        </a:p>
      </dgm:t>
    </dgm:pt>
    <dgm:pt modelId="{CB2DBCAA-554E-4A2C-B222-31FDB66C0CB5}">
      <dgm:prSet/>
      <dgm:spPr/>
      <dgm:t>
        <a:bodyPr/>
        <a:lstStyle/>
        <a:p>
          <a:r>
            <a:rPr lang="en-US" dirty="0"/>
            <a:t>We don’t really hear about any negatives about her. </a:t>
          </a:r>
        </a:p>
      </dgm:t>
    </dgm:pt>
    <dgm:pt modelId="{22FA3963-3E13-4320-BAFA-1E6D171BA6CC}" type="parTrans" cxnId="{4AC62CDA-76A3-4DFB-86FD-010FAFA1775D}">
      <dgm:prSet/>
      <dgm:spPr/>
      <dgm:t>
        <a:bodyPr/>
        <a:lstStyle/>
        <a:p>
          <a:endParaRPr lang="en-US"/>
        </a:p>
      </dgm:t>
    </dgm:pt>
    <dgm:pt modelId="{F8195C13-5725-4993-A7EE-57441A82C1C7}" type="sibTrans" cxnId="{4AC62CDA-76A3-4DFB-86FD-010FAFA1775D}">
      <dgm:prSet/>
      <dgm:spPr/>
      <dgm:t>
        <a:bodyPr/>
        <a:lstStyle/>
        <a:p>
          <a:endParaRPr lang="en-US"/>
        </a:p>
      </dgm:t>
    </dgm:pt>
    <dgm:pt modelId="{907C2841-AE56-4985-B861-23789467FDDB}" type="pres">
      <dgm:prSet presAssocID="{CFDB0BD0-C8F4-4F73-9198-B614ECE34996}" presName="linear" presStyleCnt="0">
        <dgm:presLayoutVars>
          <dgm:animLvl val="lvl"/>
          <dgm:resizeHandles val="exact"/>
        </dgm:presLayoutVars>
      </dgm:prSet>
      <dgm:spPr/>
    </dgm:pt>
    <dgm:pt modelId="{BFCA2358-54A1-4201-9AEA-5188404FC1D3}" type="pres">
      <dgm:prSet presAssocID="{26B7B599-DA48-45CF-B62C-CB1F54DA58C6}" presName="parentText" presStyleLbl="node1" presStyleIdx="0" presStyleCnt="3">
        <dgm:presLayoutVars>
          <dgm:chMax val="0"/>
          <dgm:bulletEnabled val="1"/>
        </dgm:presLayoutVars>
      </dgm:prSet>
      <dgm:spPr/>
    </dgm:pt>
    <dgm:pt modelId="{8C4637E4-013F-4EA4-BE52-453791EA573C}" type="pres">
      <dgm:prSet presAssocID="{57831860-C15F-4AEF-8D76-C6BEC994891A}" presName="spacer" presStyleCnt="0"/>
      <dgm:spPr/>
    </dgm:pt>
    <dgm:pt modelId="{15C990E0-724E-4F54-B92E-8E6B66056B93}" type="pres">
      <dgm:prSet presAssocID="{A645964B-28D0-4DE7-99CC-E4D34C9F38F2}" presName="parentText" presStyleLbl="node1" presStyleIdx="1" presStyleCnt="3">
        <dgm:presLayoutVars>
          <dgm:chMax val="0"/>
          <dgm:bulletEnabled val="1"/>
        </dgm:presLayoutVars>
      </dgm:prSet>
      <dgm:spPr/>
    </dgm:pt>
    <dgm:pt modelId="{9CCC1382-BAA3-4E16-9276-D51EF4458248}" type="pres">
      <dgm:prSet presAssocID="{6751951F-AFDC-4600-9615-3BED9DEEEF74}" presName="spacer" presStyleCnt="0"/>
      <dgm:spPr/>
    </dgm:pt>
    <dgm:pt modelId="{F6DB0179-4E02-4D77-8160-3665D9FA4954}" type="pres">
      <dgm:prSet presAssocID="{CB2DBCAA-554E-4A2C-B222-31FDB66C0CB5}" presName="parentText" presStyleLbl="node1" presStyleIdx="2" presStyleCnt="3">
        <dgm:presLayoutVars>
          <dgm:chMax val="0"/>
          <dgm:bulletEnabled val="1"/>
        </dgm:presLayoutVars>
      </dgm:prSet>
      <dgm:spPr/>
    </dgm:pt>
  </dgm:ptLst>
  <dgm:cxnLst>
    <dgm:cxn modelId="{5C53E43C-BC3E-4D1F-9784-793C583B2D90}" srcId="{CFDB0BD0-C8F4-4F73-9198-B614ECE34996}" destId="{A645964B-28D0-4DE7-99CC-E4D34C9F38F2}" srcOrd="1" destOrd="0" parTransId="{00E41817-092B-4F95-96AA-1B4E8F1C54E5}" sibTransId="{6751951F-AFDC-4600-9615-3BED9DEEEF74}"/>
    <dgm:cxn modelId="{5B763271-0C28-41E8-B886-910293A59318}" type="presOf" srcId="{CFDB0BD0-C8F4-4F73-9198-B614ECE34996}" destId="{907C2841-AE56-4985-B861-23789467FDDB}" srcOrd="0" destOrd="0" presId="urn:microsoft.com/office/officeart/2005/8/layout/vList2"/>
    <dgm:cxn modelId="{268CF494-3814-4F29-97A3-4DAB727D73A6}" type="presOf" srcId="{26B7B599-DA48-45CF-B62C-CB1F54DA58C6}" destId="{BFCA2358-54A1-4201-9AEA-5188404FC1D3}" srcOrd="0" destOrd="0" presId="urn:microsoft.com/office/officeart/2005/8/layout/vList2"/>
    <dgm:cxn modelId="{5B880FB6-3981-4D6A-9FFD-472941341546}" type="presOf" srcId="{A645964B-28D0-4DE7-99CC-E4D34C9F38F2}" destId="{15C990E0-724E-4F54-B92E-8E6B66056B93}" srcOrd="0" destOrd="0" presId="urn:microsoft.com/office/officeart/2005/8/layout/vList2"/>
    <dgm:cxn modelId="{FC5ED7BE-D738-4237-B9E8-B80375FE001D}" srcId="{CFDB0BD0-C8F4-4F73-9198-B614ECE34996}" destId="{26B7B599-DA48-45CF-B62C-CB1F54DA58C6}" srcOrd="0" destOrd="0" parTransId="{E24CD0E9-35D9-48DD-9266-B3ECAF49E71C}" sibTransId="{57831860-C15F-4AEF-8D76-C6BEC994891A}"/>
    <dgm:cxn modelId="{4AC62CDA-76A3-4DFB-86FD-010FAFA1775D}" srcId="{CFDB0BD0-C8F4-4F73-9198-B614ECE34996}" destId="{CB2DBCAA-554E-4A2C-B222-31FDB66C0CB5}" srcOrd="2" destOrd="0" parTransId="{22FA3963-3E13-4320-BAFA-1E6D171BA6CC}" sibTransId="{F8195C13-5725-4993-A7EE-57441A82C1C7}"/>
    <dgm:cxn modelId="{C8D25FE0-54D7-4E98-B276-4ECB7BB48EA5}" type="presOf" srcId="{CB2DBCAA-554E-4A2C-B222-31FDB66C0CB5}" destId="{F6DB0179-4E02-4D77-8160-3665D9FA4954}" srcOrd="0" destOrd="0" presId="urn:microsoft.com/office/officeart/2005/8/layout/vList2"/>
    <dgm:cxn modelId="{EDD66C67-D6F1-4476-BBD5-1088527FD30B}" type="presParOf" srcId="{907C2841-AE56-4985-B861-23789467FDDB}" destId="{BFCA2358-54A1-4201-9AEA-5188404FC1D3}" srcOrd="0" destOrd="0" presId="urn:microsoft.com/office/officeart/2005/8/layout/vList2"/>
    <dgm:cxn modelId="{6C21C9AA-3872-4A1C-8E5E-2B61FF95140F}" type="presParOf" srcId="{907C2841-AE56-4985-B861-23789467FDDB}" destId="{8C4637E4-013F-4EA4-BE52-453791EA573C}" srcOrd="1" destOrd="0" presId="urn:microsoft.com/office/officeart/2005/8/layout/vList2"/>
    <dgm:cxn modelId="{6368866B-420A-46D4-B535-B75AD9398E87}" type="presParOf" srcId="{907C2841-AE56-4985-B861-23789467FDDB}" destId="{15C990E0-724E-4F54-B92E-8E6B66056B93}" srcOrd="2" destOrd="0" presId="urn:microsoft.com/office/officeart/2005/8/layout/vList2"/>
    <dgm:cxn modelId="{AEABF244-0D83-4786-AF76-21D7A3B2829F}" type="presParOf" srcId="{907C2841-AE56-4985-B861-23789467FDDB}" destId="{9CCC1382-BAA3-4E16-9276-D51EF4458248}" srcOrd="3" destOrd="0" presId="urn:microsoft.com/office/officeart/2005/8/layout/vList2"/>
    <dgm:cxn modelId="{A5C5A4FA-1A15-45E3-8AB2-2CE3745B14E3}" type="presParOf" srcId="{907C2841-AE56-4985-B861-23789467FDDB}" destId="{F6DB0179-4E02-4D77-8160-3665D9FA495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95436-E94E-472C-8EBF-D3B4EFD0C849}">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E2E36-C169-4C3E-A2F2-4001FAD9CAC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At a party, do you prefer to be the host/hostess, to be in the kitchen preparing the food, to be out mingling with the guests, or to be the entertainment?</a:t>
          </a:r>
        </a:p>
      </dsp:txBody>
      <dsp:txXfrm>
        <a:off x="0" y="2703"/>
        <a:ext cx="6900512" cy="1843578"/>
      </dsp:txXfrm>
    </dsp:sp>
    <dsp:sp modelId="{6E3F56AB-932A-45F0-A91A-4809A8B8B695}">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31964-289C-4FFD-A162-8FEFE5D23D32}">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How comfortable are you inviting people to church? How comfortable are you talking about your faith with others? </a:t>
          </a:r>
        </a:p>
      </dsp:txBody>
      <dsp:txXfrm>
        <a:off x="0" y="1846281"/>
        <a:ext cx="6900512" cy="1843578"/>
      </dsp:txXfrm>
    </dsp:sp>
    <dsp:sp modelId="{837E45CD-72BC-4EB2-8488-47827FF09F89}">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6332F-AA4B-4ADB-A4B6-6C2399FDB7E9}">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If you give financially to the church, what is your primary reason for doing so?</a:t>
          </a:r>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A09E-FEFD-4970-97B7-976C24B3D471}">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A719E-B765-4472-B0FE-850CD80044B0}">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What spiritual gifts can we see in Andrew? How did they help him in his discipleship?</a:t>
          </a:r>
        </a:p>
      </dsp:txBody>
      <dsp:txXfrm>
        <a:off x="696297" y="538547"/>
        <a:ext cx="4171627" cy="2590157"/>
      </dsp:txXfrm>
    </dsp:sp>
    <dsp:sp modelId="{6E3CA169-80E3-4EF2-BFDC-9B7041384B8B}">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0E349-7CEC-425C-A4BD-911D6B8EA01C}">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Are there any weaknesses/ growing edges/ or drawbacks to the way Andrew followed Jesus?</a:t>
          </a:r>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A2358-54A1-4201-9AEA-5188404FC1D3}">
      <dsp:nvSpPr>
        <dsp:cNvPr id="0" name=""/>
        <dsp:cNvSpPr/>
      </dsp:nvSpPr>
      <dsp:spPr>
        <a:xfrm>
          <a:off x="0" y="20663"/>
          <a:ext cx="6263640" cy="1759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What were Joanna’s spiritual gifts? How did she approach discipleship?</a:t>
          </a:r>
        </a:p>
      </dsp:txBody>
      <dsp:txXfrm>
        <a:off x="85900" y="106563"/>
        <a:ext cx="6091840" cy="1587880"/>
      </dsp:txXfrm>
    </dsp:sp>
    <dsp:sp modelId="{15C990E0-724E-4F54-B92E-8E6B66056B93}">
      <dsp:nvSpPr>
        <dsp:cNvPr id="0" name=""/>
        <dsp:cNvSpPr/>
      </dsp:nvSpPr>
      <dsp:spPr>
        <a:xfrm>
          <a:off x="0" y="1872503"/>
          <a:ext cx="6263640" cy="17596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What were her best qualities as a disciple?</a:t>
          </a:r>
        </a:p>
      </dsp:txBody>
      <dsp:txXfrm>
        <a:off x="85900" y="1958403"/>
        <a:ext cx="6091840" cy="1587880"/>
      </dsp:txXfrm>
    </dsp:sp>
    <dsp:sp modelId="{F6DB0179-4E02-4D77-8160-3665D9FA4954}">
      <dsp:nvSpPr>
        <dsp:cNvPr id="0" name=""/>
        <dsp:cNvSpPr/>
      </dsp:nvSpPr>
      <dsp:spPr>
        <a:xfrm>
          <a:off x="0" y="3724344"/>
          <a:ext cx="6263640" cy="1759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We don’t really hear about any negatives about her. </a:t>
          </a:r>
        </a:p>
      </dsp:txBody>
      <dsp:txXfrm>
        <a:off x="85900" y="3810244"/>
        <a:ext cx="6091840" cy="15878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3578-DE91-9C93-7142-5B85897319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24161-441F-B9B0-8965-A3726477FD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E4C836-032F-9E50-4CC0-5FBAB1A27435}"/>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5" name="Footer Placeholder 4">
            <a:extLst>
              <a:ext uri="{FF2B5EF4-FFF2-40B4-BE49-F238E27FC236}">
                <a16:creationId xmlns:a16="http://schemas.microsoft.com/office/drawing/2014/main" id="{F8D44693-6994-A77A-09DB-5E1DB9B6C4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49DE2A-3556-6523-08B3-4A514760D732}"/>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209750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A967-09A1-9E69-9CBE-BA603C4C5D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994F17-40F2-3054-3C8D-AAF9515FF9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A0EA9-A61E-17D3-CE03-B23ABD036F5A}"/>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5" name="Footer Placeholder 4">
            <a:extLst>
              <a:ext uri="{FF2B5EF4-FFF2-40B4-BE49-F238E27FC236}">
                <a16:creationId xmlns:a16="http://schemas.microsoft.com/office/drawing/2014/main" id="{524E638C-DD95-2A8A-EA53-A268AE56A8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119BA7-A57A-68F0-BBE2-2C05AD4B4DBC}"/>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177990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28E26-D332-D84D-21B1-005134AF2E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D35DC1-318C-45EB-F7DD-C433731769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89B35-628F-D56F-AA00-876DF24AA663}"/>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5" name="Footer Placeholder 4">
            <a:extLst>
              <a:ext uri="{FF2B5EF4-FFF2-40B4-BE49-F238E27FC236}">
                <a16:creationId xmlns:a16="http://schemas.microsoft.com/office/drawing/2014/main" id="{CC36587C-2781-DC12-56C0-9086815BA6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114E4F-2F6D-EED5-1D93-9B616FFD7E25}"/>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284382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F1BB-BA35-1C5B-6186-8DF093A6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F89A58-9BCC-F06E-17C9-08F015E537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2450F-BC05-6D8D-738F-62445E0461F9}"/>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5" name="Footer Placeholder 4">
            <a:extLst>
              <a:ext uri="{FF2B5EF4-FFF2-40B4-BE49-F238E27FC236}">
                <a16:creationId xmlns:a16="http://schemas.microsoft.com/office/drawing/2014/main" id="{79F09DEC-BA0A-B036-63F3-A9FDF2D5D0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2CA2AA-ED01-797D-82F4-541DB8D3781D}"/>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299193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C7F5-0720-0794-032E-B2921F935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17AAA6-DD38-F159-4C3A-356143AE20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87507-A592-2337-FE66-851EEB2BC6E3}"/>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5" name="Footer Placeholder 4">
            <a:extLst>
              <a:ext uri="{FF2B5EF4-FFF2-40B4-BE49-F238E27FC236}">
                <a16:creationId xmlns:a16="http://schemas.microsoft.com/office/drawing/2014/main" id="{0702B7A5-4D22-3DDB-0914-AB4F0214D6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253649-EECF-4B8E-D396-89FC8D3DB145}"/>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111598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380B-3181-14E3-FBC5-7EDC2C1AC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9908CE-FB7F-80D2-7ABD-61EEC3D90E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13FA2-0DBE-F8E0-48EB-AD5FDB5D05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C4DE95-8899-6E25-6D9F-3B6194316B67}"/>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6" name="Footer Placeholder 5">
            <a:extLst>
              <a:ext uri="{FF2B5EF4-FFF2-40B4-BE49-F238E27FC236}">
                <a16:creationId xmlns:a16="http://schemas.microsoft.com/office/drawing/2014/main" id="{31C09C07-AC32-38A4-2D72-7CC965488C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4B2201-D0E6-44DA-9556-DCAE7828D92A}"/>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133591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E116-A6BF-81B1-54AA-E7CC385C4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BB0B24-EAE3-50BE-CD7A-783B8C2D8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F2241-3992-660F-B1DB-88B239D97F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6CB799-CFC5-1E5B-5E7B-D3D19DE47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1D4A6F-1911-49FE-32FF-8BD8B0F4DA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B005F4-B420-1E1D-3EAA-F95B9EC1422E}"/>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8" name="Footer Placeholder 7">
            <a:extLst>
              <a:ext uri="{FF2B5EF4-FFF2-40B4-BE49-F238E27FC236}">
                <a16:creationId xmlns:a16="http://schemas.microsoft.com/office/drawing/2014/main" id="{E8E62E3F-5989-AFF3-B48D-FFDC28951E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AEC4A6A-7B1C-9580-FD41-A6EDB7A28F94}"/>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110634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D07D-B36E-DE64-6205-992F6D858B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78957-96BC-EDE7-A25B-B563598BDD2A}"/>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4" name="Footer Placeholder 3">
            <a:extLst>
              <a:ext uri="{FF2B5EF4-FFF2-40B4-BE49-F238E27FC236}">
                <a16:creationId xmlns:a16="http://schemas.microsoft.com/office/drawing/2014/main" id="{87EA8087-3FD3-9018-D7D4-BD9470238A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2EDB3B-BFA4-C2BB-C98D-B4839ADD650E}"/>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49458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76B84-0E61-49C4-66E7-957CC29F1822}"/>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3" name="Footer Placeholder 2">
            <a:extLst>
              <a:ext uri="{FF2B5EF4-FFF2-40B4-BE49-F238E27FC236}">
                <a16:creationId xmlns:a16="http://schemas.microsoft.com/office/drawing/2014/main" id="{69F0C31E-7856-69BF-73CD-A4235B0A59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ED1D2E6-9AD0-1D0B-2E8F-ABB36FE6FA99}"/>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284983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C5D9-57CF-965E-F9F5-E25AAA291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81BBB9-2FAA-DDEE-AD96-140BDB948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2A8D44-DFD9-5C4E-90F7-5A67916C8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7BAEC-B844-D3A0-66E4-169FE16B3CB5}"/>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6" name="Footer Placeholder 5">
            <a:extLst>
              <a:ext uri="{FF2B5EF4-FFF2-40B4-BE49-F238E27FC236}">
                <a16:creationId xmlns:a16="http://schemas.microsoft.com/office/drawing/2014/main" id="{2F32D5B6-355D-0E05-8FA4-899E373A7F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56E963-DDA5-DC02-B80B-6A5256563C77}"/>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131931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340C-B73A-B36B-5445-3883791FE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2EF229-F7EF-EFDC-D53C-ECCC7C4BF5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30E02C-06FC-BF10-818D-D4A481376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92DAB-F118-1605-A03B-58D999B84C55}"/>
              </a:ext>
            </a:extLst>
          </p:cNvPr>
          <p:cNvSpPr>
            <a:spLocks noGrp="1"/>
          </p:cNvSpPr>
          <p:nvPr>
            <p:ph type="dt" sz="half" idx="10"/>
          </p:nvPr>
        </p:nvSpPr>
        <p:spPr/>
        <p:txBody>
          <a:bodyPr/>
          <a:lstStyle/>
          <a:p>
            <a:fld id="{5EAF9F68-7E46-4AF6-858D-630E09C5A917}" type="datetimeFigureOut">
              <a:rPr lang="en-US" smtClean="0"/>
              <a:t>3/8/2023</a:t>
            </a:fld>
            <a:endParaRPr lang="en-US" dirty="0"/>
          </a:p>
        </p:txBody>
      </p:sp>
      <p:sp>
        <p:nvSpPr>
          <p:cNvPr id="6" name="Footer Placeholder 5">
            <a:extLst>
              <a:ext uri="{FF2B5EF4-FFF2-40B4-BE49-F238E27FC236}">
                <a16:creationId xmlns:a16="http://schemas.microsoft.com/office/drawing/2014/main" id="{D9CAFD61-CE46-D0D4-B706-FAE6CEE11C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899E25-7869-02CA-9908-C071B7A2003D}"/>
              </a:ext>
            </a:extLst>
          </p:cNvPr>
          <p:cNvSpPr>
            <a:spLocks noGrp="1"/>
          </p:cNvSpPr>
          <p:nvPr>
            <p:ph type="sldNum" sz="quarter" idx="12"/>
          </p:nvPr>
        </p:nvSpPr>
        <p:spPr/>
        <p:txBody>
          <a:bodyPr/>
          <a:lstStyle/>
          <a:p>
            <a:fld id="{36C87FE3-0BD3-4A07-9BFD-82946F8CD641}" type="slidenum">
              <a:rPr lang="en-US" smtClean="0"/>
              <a:t>‹#›</a:t>
            </a:fld>
            <a:endParaRPr lang="en-US" dirty="0"/>
          </a:p>
        </p:txBody>
      </p:sp>
    </p:spTree>
    <p:extLst>
      <p:ext uri="{BB962C8B-B14F-4D97-AF65-F5344CB8AC3E}">
        <p14:creationId xmlns:p14="http://schemas.microsoft.com/office/powerpoint/2010/main" val="109642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8605BB-EFF1-F896-85D8-C165F2540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15A486-37BF-5526-DA28-D5398FA4AC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067AE-E47D-B47B-FC88-423E72C59B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F9F68-7E46-4AF6-858D-630E09C5A917}" type="datetimeFigureOut">
              <a:rPr lang="en-US" smtClean="0"/>
              <a:t>3/8/2023</a:t>
            </a:fld>
            <a:endParaRPr lang="en-US" dirty="0"/>
          </a:p>
        </p:txBody>
      </p:sp>
      <p:sp>
        <p:nvSpPr>
          <p:cNvPr id="5" name="Footer Placeholder 4">
            <a:extLst>
              <a:ext uri="{FF2B5EF4-FFF2-40B4-BE49-F238E27FC236}">
                <a16:creationId xmlns:a16="http://schemas.microsoft.com/office/drawing/2014/main" id="{F4BC2082-4CED-8762-9C99-DE426FB84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31F23B2-9F81-4603-9697-F2D51185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87FE3-0BD3-4A07-9BFD-82946F8CD641}" type="slidenum">
              <a:rPr lang="en-US" smtClean="0"/>
              <a:t>‹#›</a:t>
            </a:fld>
            <a:endParaRPr lang="en-US" dirty="0"/>
          </a:p>
        </p:txBody>
      </p:sp>
    </p:spTree>
    <p:extLst>
      <p:ext uri="{BB962C8B-B14F-4D97-AF65-F5344CB8AC3E}">
        <p14:creationId xmlns:p14="http://schemas.microsoft.com/office/powerpoint/2010/main" val="2776861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iblegateway.com/passage/?search=Luke%208%3A1-3&amp;version=NRSVUE#fen-NRSVUE-25241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6525DA-1546-31FD-FAB5-2B4BC7B3C590}"/>
              </a:ext>
            </a:extLst>
          </p:cNvPr>
          <p:cNvSpPr>
            <a:spLocks noGrp="1"/>
          </p:cNvSpPr>
          <p:nvPr>
            <p:ph type="ctrTitle"/>
          </p:nvPr>
        </p:nvSpPr>
        <p:spPr>
          <a:xfrm>
            <a:off x="651307" y="640081"/>
            <a:ext cx="3377183" cy="1855469"/>
          </a:xfrm>
          <a:noFill/>
        </p:spPr>
        <p:txBody>
          <a:bodyPr>
            <a:normAutofit fontScale="90000"/>
          </a:bodyPr>
          <a:lstStyle/>
          <a:p>
            <a:pPr algn="l"/>
            <a:r>
              <a:rPr lang="en-US" sz="4400" dirty="0">
                <a:solidFill>
                  <a:schemeClr val="bg1"/>
                </a:solidFill>
                <a:latin typeface="Calibri" panose="020F0502020204030204" pitchFamily="34" charset="0"/>
                <a:cs typeface="Calibri" panose="020F0502020204030204" pitchFamily="34" charset="0"/>
              </a:rPr>
              <a:t>Those who said ‘Yes’ to Christ’s call: </a:t>
            </a:r>
          </a:p>
        </p:txBody>
      </p:sp>
      <p:sp>
        <p:nvSpPr>
          <p:cNvPr id="3" name="Subtitle 2">
            <a:extLst>
              <a:ext uri="{FF2B5EF4-FFF2-40B4-BE49-F238E27FC236}">
                <a16:creationId xmlns:a16="http://schemas.microsoft.com/office/drawing/2014/main" id="{895F751D-1C4E-D71F-3DE6-40D4DE245CB8}"/>
              </a:ext>
            </a:extLst>
          </p:cNvPr>
          <p:cNvSpPr>
            <a:spLocks noGrp="1"/>
          </p:cNvSpPr>
          <p:nvPr>
            <p:ph type="subTitle" idx="1"/>
          </p:nvPr>
        </p:nvSpPr>
        <p:spPr>
          <a:xfrm>
            <a:off x="651307" y="2705101"/>
            <a:ext cx="3377184" cy="3512820"/>
          </a:xfrm>
          <a:noFill/>
        </p:spPr>
        <p:txBody>
          <a:bodyPr>
            <a:normAutofit/>
          </a:bodyPr>
          <a:lstStyle/>
          <a:p>
            <a:pPr algn="l"/>
            <a:r>
              <a:rPr lang="en-US" sz="2000" dirty="0">
                <a:solidFill>
                  <a:schemeClr val="bg1"/>
                </a:solidFill>
                <a:latin typeface="Calibri" panose="020F0502020204030204" pitchFamily="34" charset="0"/>
                <a:cs typeface="Calibri" panose="020F0502020204030204" pitchFamily="34" charset="0"/>
              </a:rPr>
              <a:t>The Saints and Sinners in our Spiritual Ancestry and in Us</a:t>
            </a:r>
          </a:p>
          <a:p>
            <a:pPr algn="l"/>
            <a:r>
              <a:rPr lang="en-US" sz="2000" dirty="0">
                <a:solidFill>
                  <a:schemeClr val="bg1"/>
                </a:solidFill>
                <a:latin typeface="Calibri" panose="020F0502020204030204" pitchFamily="34" charset="0"/>
                <a:cs typeface="Calibri" panose="020F0502020204030204" pitchFamily="34" charset="0"/>
              </a:rPr>
              <a:t>Soup &amp; Scripture March 2023</a:t>
            </a:r>
          </a:p>
          <a:p>
            <a:pPr algn="l"/>
            <a:r>
              <a:rPr lang="en-US" sz="2000" dirty="0">
                <a:solidFill>
                  <a:schemeClr val="bg1"/>
                </a:solidFill>
                <a:latin typeface="Calibri" panose="020F0502020204030204" pitchFamily="34" charset="0"/>
                <a:cs typeface="Calibri" panose="020F0502020204030204" pitchFamily="34" charset="0"/>
              </a:rPr>
              <a:t>Rev. Elizabeth D. McLean</a:t>
            </a:r>
          </a:p>
          <a:p>
            <a:pPr algn="l"/>
            <a:endParaRPr lang="en-US" sz="2000" dirty="0">
              <a:solidFill>
                <a:schemeClr val="bg1"/>
              </a:solidFill>
              <a:latin typeface="Calibri" panose="020F0502020204030204" pitchFamily="34" charset="0"/>
              <a:cs typeface="Calibri" panose="020F0502020204030204" pitchFamily="34" charset="0"/>
            </a:endParaRPr>
          </a:p>
          <a:p>
            <a:pPr algn="l"/>
            <a:r>
              <a:rPr lang="en-US" sz="2000" dirty="0">
                <a:solidFill>
                  <a:schemeClr val="bg1"/>
                </a:solidFill>
                <a:latin typeface="Calibri" panose="020F0502020204030204" pitchFamily="34" charset="0"/>
                <a:cs typeface="Calibri" panose="020F0502020204030204" pitchFamily="34" charset="0"/>
              </a:rPr>
              <a:t>Class Two: Evangelists, Encouragers, and Equippers</a:t>
            </a:r>
          </a:p>
        </p:txBody>
      </p:sp>
      <p:pic>
        <p:nvPicPr>
          <p:cNvPr id="5" name="Picture 4" descr="A group of people posing for a photo&#10;&#10;Description automatically generated">
            <a:extLst>
              <a:ext uri="{FF2B5EF4-FFF2-40B4-BE49-F238E27FC236}">
                <a16:creationId xmlns:a16="http://schemas.microsoft.com/office/drawing/2014/main" id="{735776E2-1288-052D-BA81-BEAB9B472A88}"/>
              </a:ext>
            </a:extLst>
          </p:cNvPr>
          <p:cNvPicPr>
            <a:picLocks noChangeAspect="1"/>
          </p:cNvPicPr>
          <p:nvPr/>
        </p:nvPicPr>
        <p:blipFill rotWithShape="1">
          <a:blip r:embed="rId2">
            <a:extLst>
              <a:ext uri="{28A0092B-C50C-407E-A947-70E740481C1C}">
                <a14:useLocalDpi xmlns:a14="http://schemas.microsoft.com/office/drawing/2010/main" val="0"/>
              </a:ext>
            </a:extLst>
          </a:blip>
          <a:srcRect l="30735" r="12111"/>
          <a:stretch/>
        </p:blipFill>
        <p:spPr>
          <a:xfrm>
            <a:off x="4654295" y="10"/>
            <a:ext cx="7537705" cy="6857990"/>
          </a:xfrm>
          <a:prstGeom prst="rect">
            <a:avLst/>
          </a:prstGeom>
        </p:spPr>
      </p:pic>
    </p:spTree>
    <p:extLst>
      <p:ext uri="{BB962C8B-B14F-4D97-AF65-F5344CB8AC3E}">
        <p14:creationId xmlns:p14="http://schemas.microsoft.com/office/powerpoint/2010/main" val="122685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CE21D-FEA7-8BE1-96F3-FF174EC8F93A}"/>
              </a:ext>
            </a:extLst>
          </p:cNvPr>
          <p:cNvSpPr>
            <a:spLocks noGrp="1"/>
          </p:cNvSpPr>
          <p:nvPr>
            <p:ph type="title"/>
          </p:nvPr>
        </p:nvSpPr>
        <p:spPr>
          <a:xfrm>
            <a:off x="1043631" y="809898"/>
            <a:ext cx="10173010" cy="1554480"/>
          </a:xfrm>
        </p:spPr>
        <p:txBody>
          <a:bodyPr anchor="ctr">
            <a:normAutofit/>
          </a:bodyPr>
          <a:lstStyle/>
          <a:p>
            <a:r>
              <a:rPr lang="en-US" sz="4800" dirty="0"/>
              <a:t> Spiritual gifts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22107A4-8DD4-B19F-2093-928204C60013}"/>
              </a:ext>
            </a:extLst>
          </p:cNvPr>
          <p:cNvGraphicFramePr>
            <a:graphicFrameLocks noGrp="1"/>
          </p:cNvGraphicFramePr>
          <p:nvPr>
            <p:ph idx="1"/>
            <p:extLst>
              <p:ext uri="{D42A27DB-BD31-4B8C-83A1-F6EECF244321}">
                <p14:modId xmlns:p14="http://schemas.microsoft.com/office/powerpoint/2010/main" val="342013536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71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outdoor&#10;&#10;Description automatically generated">
            <a:extLst>
              <a:ext uri="{FF2B5EF4-FFF2-40B4-BE49-F238E27FC236}">
                <a16:creationId xmlns:a16="http://schemas.microsoft.com/office/drawing/2014/main" id="{999A9E7A-5A56-6B4F-9582-5359143A33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F2E71E-88B8-2B16-AFEC-817FA0D6FDB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Joanna- wife of Herod’s steward Chuza</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23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7ABA15-1460-3019-3078-AD8B9D137842}"/>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Scripture Lessons</a:t>
            </a:r>
          </a:p>
        </p:txBody>
      </p:sp>
      <p:sp>
        <p:nvSpPr>
          <p:cNvPr id="3" name="Content Placeholder 2">
            <a:extLst>
              <a:ext uri="{FF2B5EF4-FFF2-40B4-BE49-F238E27FC236}">
                <a16:creationId xmlns:a16="http://schemas.microsoft.com/office/drawing/2014/main" id="{F9E98CB2-6564-E947-99C2-3C690EFD6BF0}"/>
              </a:ext>
            </a:extLst>
          </p:cNvPr>
          <p:cNvSpPr>
            <a:spLocks noGrp="1"/>
          </p:cNvSpPr>
          <p:nvPr>
            <p:ph idx="1"/>
          </p:nvPr>
        </p:nvSpPr>
        <p:spPr>
          <a:xfrm>
            <a:off x="111967" y="1622745"/>
            <a:ext cx="11971176" cy="5130480"/>
          </a:xfrm>
        </p:spPr>
        <p:txBody>
          <a:bodyPr anchor="ctr">
            <a:normAutofit/>
          </a:bodyPr>
          <a:lstStyle/>
          <a:p>
            <a:r>
              <a:rPr lang="en-US" sz="2400" dirty="0"/>
              <a:t>Luke 8:1-3  </a:t>
            </a:r>
            <a:r>
              <a:rPr lang="en-US" sz="2200" dirty="0"/>
              <a:t>“Soon afterward he went on through one town and village after another, proclaiming and bringing the good news of the kingdom of God. The twelve were with him, </a:t>
            </a:r>
            <a:r>
              <a:rPr lang="en-US" sz="2200" baseline="30000" dirty="0"/>
              <a:t>2 </a:t>
            </a:r>
            <a:r>
              <a:rPr lang="en-US" sz="2200" dirty="0"/>
              <a:t>as well as some women who had been cured of evil spirits and infirmities: Mary, called Magdalene, from whom seven demons had gone out, </a:t>
            </a:r>
            <a:r>
              <a:rPr lang="en-US" sz="2200" baseline="30000" dirty="0"/>
              <a:t>3 </a:t>
            </a:r>
            <a:r>
              <a:rPr lang="en-US" sz="2200" dirty="0">
                <a:highlight>
                  <a:srgbClr val="FFFF00"/>
                </a:highlight>
              </a:rPr>
              <a:t>and Joanna, the wife of Herod’s steward Chuza, and Susanna, and many others, who ministered to them</a:t>
            </a:r>
            <a:r>
              <a:rPr lang="en-US" sz="2200" baseline="30000" dirty="0">
                <a:highlight>
                  <a:srgbClr val="FFFF00"/>
                </a:highlight>
              </a:rPr>
              <a:t>[</a:t>
            </a:r>
            <a:r>
              <a:rPr lang="en-US" sz="2200" baseline="30000" dirty="0">
                <a:highlight>
                  <a:srgbClr val="FFFF00"/>
                </a:highlight>
                <a:hlinkClick r:id="rId2" tooltip="See footnote a"/>
              </a:rPr>
              <a:t>a</a:t>
            </a:r>
            <a:r>
              <a:rPr lang="en-US" sz="2200" baseline="30000" dirty="0">
                <a:highlight>
                  <a:srgbClr val="FFFF00"/>
                </a:highlight>
              </a:rPr>
              <a:t>]</a:t>
            </a:r>
            <a:r>
              <a:rPr lang="en-US" sz="2200" dirty="0">
                <a:highlight>
                  <a:srgbClr val="FFFF00"/>
                </a:highlight>
              </a:rPr>
              <a:t> out of their own resources.”</a:t>
            </a:r>
          </a:p>
          <a:p>
            <a:r>
              <a:rPr lang="en-US" sz="2400" dirty="0"/>
              <a:t>Luke 24:10 “</a:t>
            </a:r>
            <a:r>
              <a:rPr lang="en-US" sz="2200" dirty="0"/>
              <a:t>Then they remembered his words, </a:t>
            </a:r>
            <a:r>
              <a:rPr lang="en-US" sz="2200" baseline="30000" dirty="0"/>
              <a:t>9 </a:t>
            </a:r>
            <a:r>
              <a:rPr lang="en-US" sz="2200" dirty="0"/>
              <a:t>and returning from the tomb they told all this to the eleven and to all the rest. </a:t>
            </a:r>
            <a:r>
              <a:rPr lang="en-US" sz="2200" baseline="30000" dirty="0"/>
              <a:t>10 </a:t>
            </a:r>
            <a:r>
              <a:rPr lang="en-US" sz="2200" dirty="0"/>
              <a:t>Now it was Mary Magdalene, Joanna, Mary the mother of James, and the other women with them who told this to the apostles.”</a:t>
            </a:r>
          </a:p>
          <a:p>
            <a:pPr marL="0" indent="0">
              <a:buNone/>
            </a:pPr>
            <a:r>
              <a:rPr lang="en-US" sz="2400" dirty="0"/>
              <a:t>Luke identifies Joanna as the wife of one of Herod’s stewards (Chuza). One can only imagine how delicate a situation it was for a servant of Herod to have a wife following Jesus! But Luke also says that Jesus healed her of evil spirits and infirmities, so it is possible that Chuza was very grateful and a secret disciple himself.  As one of the women who went to the empty tomb, Joanna was one of the first witnessed the Resurrection.</a:t>
            </a:r>
          </a:p>
          <a:p>
            <a:pPr marL="0" indent="0">
              <a:buNone/>
            </a:pPr>
            <a:r>
              <a:rPr lang="en-US" sz="2400" b="1" dirty="0"/>
              <a:t>Many believe she was one of Luke’s original sources.</a:t>
            </a:r>
          </a:p>
        </p:txBody>
      </p:sp>
    </p:spTree>
    <p:extLst>
      <p:ext uri="{BB962C8B-B14F-4D97-AF65-F5344CB8AC3E}">
        <p14:creationId xmlns:p14="http://schemas.microsoft.com/office/powerpoint/2010/main" val="73570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3AC2AF6-C71F-0D35-C2C1-603D838A6B3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Tradition cont..</a:t>
            </a:r>
          </a:p>
        </p:txBody>
      </p:sp>
      <p:sp>
        <p:nvSpPr>
          <p:cNvPr id="3" name="Content Placeholder 2">
            <a:extLst>
              <a:ext uri="{FF2B5EF4-FFF2-40B4-BE49-F238E27FC236}">
                <a16:creationId xmlns:a16="http://schemas.microsoft.com/office/drawing/2014/main" id="{1973EB6C-EB81-3366-DDD2-9F05073F3435}"/>
              </a:ext>
            </a:extLst>
          </p:cNvPr>
          <p:cNvSpPr>
            <a:spLocks noGrp="1"/>
          </p:cNvSpPr>
          <p:nvPr>
            <p:ph idx="1"/>
          </p:nvPr>
        </p:nvSpPr>
        <p:spPr>
          <a:xfrm>
            <a:off x="1119322" y="2234452"/>
            <a:ext cx="9957297" cy="4623548"/>
          </a:xfrm>
        </p:spPr>
        <p:txBody>
          <a:bodyPr anchor="ctr">
            <a:normAutofit lnSpcReduction="10000"/>
          </a:bodyPr>
          <a:lstStyle/>
          <a:p>
            <a:r>
              <a:rPr lang="en-US" dirty="0"/>
              <a:t>Scholar Richard Bauckham has argued that Joanna is the Junia whom the apostle Paul praises in chapter 16 of </a:t>
            </a:r>
            <a:r>
              <a:rPr lang="en-US" i="1" dirty="0"/>
              <a:t>Romans.</a:t>
            </a:r>
            <a:r>
              <a:rPr lang="en-US" dirty="0"/>
              <a:t> Bauckham bases this argument on the fact that Joanna is a Hebrew name, but Junia could be her Roman name, (much like Paul was also Saul.) As one of the witnesses to the Resurrection, Joanna could have been “prominent among the apostles and in Christ before Paul was” as Junia is described. The only problem is that in that same letter Paul commends Andronicus along with Junia. This pattern of address usually is indicative of a husband- and-wife team. Andronicus is not “Chuza” so in order for Bauckham to be right, these names would also have to refer to the same person or at some point Joanna remarried.</a:t>
            </a:r>
          </a:p>
        </p:txBody>
      </p:sp>
    </p:spTree>
    <p:extLst>
      <p:ext uri="{BB962C8B-B14F-4D97-AF65-F5344CB8AC3E}">
        <p14:creationId xmlns:p14="http://schemas.microsoft.com/office/powerpoint/2010/main" val="172188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2DCF-C6F5-1C93-9E71-7736B289C59F}"/>
              </a:ext>
            </a:extLst>
          </p:cNvPr>
          <p:cNvSpPr>
            <a:spLocks noGrp="1"/>
          </p:cNvSpPr>
          <p:nvPr>
            <p:ph type="title"/>
          </p:nvPr>
        </p:nvSpPr>
        <p:spPr>
          <a:xfrm>
            <a:off x="524741" y="620392"/>
            <a:ext cx="3808268" cy="5504688"/>
          </a:xfrm>
        </p:spPr>
        <p:txBody>
          <a:bodyPr>
            <a:normAutofit/>
          </a:bodyPr>
          <a:lstStyle/>
          <a:p>
            <a:r>
              <a:rPr lang="en-US" sz="6000" dirty="0">
                <a:solidFill>
                  <a:schemeClr val="accent5"/>
                </a:solidFill>
              </a:rPr>
              <a:t>Spiritual gifts	</a:t>
            </a:r>
          </a:p>
        </p:txBody>
      </p:sp>
      <p:graphicFrame>
        <p:nvGraphicFramePr>
          <p:cNvPr id="5" name="Content Placeholder 2">
            <a:extLst>
              <a:ext uri="{FF2B5EF4-FFF2-40B4-BE49-F238E27FC236}">
                <a16:creationId xmlns:a16="http://schemas.microsoft.com/office/drawing/2014/main" id="{246CB5B0-8B53-DA0D-2D94-E3131D29493A}"/>
              </a:ext>
            </a:extLst>
          </p:cNvPr>
          <p:cNvGraphicFramePr>
            <a:graphicFrameLocks noGrp="1"/>
          </p:cNvGraphicFramePr>
          <p:nvPr>
            <p:ph idx="1"/>
            <p:extLst>
              <p:ext uri="{D42A27DB-BD31-4B8C-83A1-F6EECF244321}">
                <p14:modId xmlns:p14="http://schemas.microsoft.com/office/powerpoint/2010/main" val="414940360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98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F52B-07EC-789E-F8B5-78E87B1AEF29}"/>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4800" dirty="0"/>
              <a:t>Mary, Wife of Clopas (or Cleopas)</a:t>
            </a:r>
          </a:p>
        </p:txBody>
      </p:sp>
      <p:sp>
        <p:nvSpPr>
          <p:cNvPr id="16"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Logo&#10;&#10;Description automatically generated">
            <a:extLst>
              <a:ext uri="{FF2B5EF4-FFF2-40B4-BE49-F238E27FC236}">
                <a16:creationId xmlns:a16="http://schemas.microsoft.com/office/drawing/2014/main" id="{21BDDF49-CA40-3266-30EB-EE7903DEC3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752" r="19002"/>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14822918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8A3D912-82C9-77E2-7CAF-417178CFAFC3}"/>
              </a:ext>
            </a:extLst>
          </p:cNvPr>
          <p:cNvSpPr>
            <a:spLocks noGrp="1"/>
          </p:cNvSpPr>
          <p:nvPr>
            <p:ph type="title"/>
          </p:nvPr>
        </p:nvSpPr>
        <p:spPr>
          <a:xfrm>
            <a:off x="838200" y="401221"/>
            <a:ext cx="10515600" cy="1348065"/>
          </a:xfrm>
        </p:spPr>
        <p:txBody>
          <a:bodyPr>
            <a:normAutofit/>
          </a:bodyPr>
          <a:lstStyle/>
          <a:p>
            <a:pPr algn="ctr"/>
            <a:r>
              <a:rPr lang="en-US" sz="5400" dirty="0">
                <a:solidFill>
                  <a:srgbClr val="FFFFFF"/>
                </a:solidFill>
              </a:rPr>
              <a:t>Scripture Lessons</a:t>
            </a:r>
          </a:p>
        </p:txBody>
      </p:sp>
      <p:sp>
        <p:nvSpPr>
          <p:cNvPr id="3" name="Content Placeholder 2">
            <a:extLst>
              <a:ext uri="{FF2B5EF4-FFF2-40B4-BE49-F238E27FC236}">
                <a16:creationId xmlns:a16="http://schemas.microsoft.com/office/drawing/2014/main" id="{5A5A0B27-CA48-1BF4-A897-5D0BB9592C0E}"/>
              </a:ext>
            </a:extLst>
          </p:cNvPr>
          <p:cNvSpPr>
            <a:spLocks noGrp="1"/>
          </p:cNvSpPr>
          <p:nvPr>
            <p:ph idx="1"/>
          </p:nvPr>
        </p:nvSpPr>
        <p:spPr>
          <a:xfrm>
            <a:off x="76200" y="2238374"/>
            <a:ext cx="11277600" cy="4619625"/>
          </a:xfrm>
        </p:spPr>
        <p:txBody>
          <a:bodyPr>
            <a:noAutofit/>
          </a:bodyPr>
          <a:lstStyle/>
          <a:p>
            <a:r>
              <a:rPr lang="en-US" sz="2400" dirty="0"/>
              <a:t>John 19:25</a:t>
            </a:r>
          </a:p>
          <a:p>
            <a:r>
              <a:rPr lang="en-US" sz="2400" dirty="0"/>
              <a:t>Matt. 27:55</a:t>
            </a:r>
          </a:p>
          <a:p>
            <a:r>
              <a:rPr lang="en-US" sz="2400" dirty="0"/>
              <a:t>“One who followed Jesus from Galilee ministering to him.”</a:t>
            </a:r>
          </a:p>
          <a:p>
            <a:r>
              <a:rPr lang="en-US" sz="2400" dirty="0"/>
              <a:t>“One who followed Jesus to the foot of the cross.”</a:t>
            </a:r>
          </a:p>
          <a:p>
            <a:r>
              <a:rPr lang="en-US" sz="2400" dirty="0"/>
              <a:t>“One of the myrrh-bearing women– and therefore among the first to witness the Resurrection and to become an apostle.</a:t>
            </a:r>
          </a:p>
          <a:p>
            <a:r>
              <a:rPr lang="en-US" sz="2400" dirty="0"/>
              <a:t>Little is known about this Mary. Some argue she was sister to Mary mother of Jesus. (But who would name two daughters Mary?) Others say she was a cousin. Still others say that Clopas was actually Alphaeus, which would make Mary mother of James Alphaeus or “James the Lesser.” Whoever she was she was by Jesus’ side throughout his ministry.</a:t>
            </a:r>
          </a:p>
        </p:txBody>
      </p:sp>
    </p:spTree>
    <p:extLst>
      <p:ext uri="{BB962C8B-B14F-4D97-AF65-F5344CB8AC3E}">
        <p14:creationId xmlns:p14="http://schemas.microsoft.com/office/powerpoint/2010/main" val="268078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619464-0337-84F1-44EF-20BE20E9DE8E}"/>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 What can we learn from Mary?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E1026F-DBFE-7794-EA2A-61965FCEC458}"/>
              </a:ext>
            </a:extLst>
          </p:cNvPr>
          <p:cNvSpPr>
            <a:spLocks noGrp="1"/>
          </p:cNvSpPr>
          <p:nvPr>
            <p:ph idx="1"/>
          </p:nvPr>
        </p:nvSpPr>
        <p:spPr>
          <a:xfrm>
            <a:off x="5370153" y="1526033"/>
            <a:ext cx="5536397" cy="3935281"/>
          </a:xfrm>
        </p:spPr>
        <p:txBody>
          <a:bodyPr>
            <a:normAutofit/>
          </a:bodyPr>
          <a:lstStyle/>
          <a:p>
            <a:r>
              <a:rPr lang="en-US" dirty="0"/>
              <a:t>Based upon the little we know about Mary, what qualities do you think characterized her discipleship?</a:t>
            </a:r>
          </a:p>
        </p:txBody>
      </p:sp>
    </p:spTree>
    <p:extLst>
      <p:ext uri="{BB962C8B-B14F-4D97-AF65-F5344CB8AC3E}">
        <p14:creationId xmlns:p14="http://schemas.microsoft.com/office/powerpoint/2010/main" val="22860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9E491897-318E-7C8C-E4A4-B02934AB2B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08" r="3530" b="-1"/>
          <a:stretch/>
        </p:blipFill>
        <p:spPr>
          <a:xfrm>
            <a:off x="20" y="10"/>
            <a:ext cx="4637226"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A4F52-9356-E109-D299-53644FE50C44}"/>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dirty="0">
                <a:solidFill>
                  <a:schemeClr val="bg1"/>
                </a:solidFill>
              </a:rPr>
              <a:t>		Matthias</a:t>
            </a:r>
          </a:p>
        </p:txBody>
      </p:sp>
    </p:spTree>
    <p:extLst>
      <p:ext uri="{BB962C8B-B14F-4D97-AF65-F5344CB8AC3E}">
        <p14:creationId xmlns:p14="http://schemas.microsoft.com/office/powerpoint/2010/main" val="11331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DCFEC-2D09-7660-B1C5-49223FDA7ACD}"/>
              </a:ext>
            </a:extLst>
          </p:cNvPr>
          <p:cNvSpPr>
            <a:spLocks noGrp="1"/>
          </p:cNvSpPr>
          <p:nvPr>
            <p:ph type="title"/>
          </p:nvPr>
        </p:nvSpPr>
        <p:spPr>
          <a:xfrm>
            <a:off x="838200" y="631825"/>
            <a:ext cx="10515600" cy="1325563"/>
          </a:xfrm>
        </p:spPr>
        <p:txBody>
          <a:bodyPr>
            <a:normAutofit/>
          </a:bodyPr>
          <a:lstStyle/>
          <a:p>
            <a:r>
              <a:rPr lang="en-US" dirty="0"/>
              <a:t>Scripture Lessons +</a:t>
            </a:r>
          </a:p>
        </p:txBody>
      </p:sp>
      <p:sp>
        <p:nvSpPr>
          <p:cNvPr id="3" name="Content Placeholder 2">
            <a:extLst>
              <a:ext uri="{FF2B5EF4-FFF2-40B4-BE49-F238E27FC236}">
                <a16:creationId xmlns:a16="http://schemas.microsoft.com/office/drawing/2014/main" id="{67F15014-D189-D05C-569D-8861493C7437}"/>
              </a:ext>
            </a:extLst>
          </p:cNvPr>
          <p:cNvSpPr>
            <a:spLocks noGrp="1"/>
          </p:cNvSpPr>
          <p:nvPr>
            <p:ph idx="1"/>
          </p:nvPr>
        </p:nvSpPr>
        <p:spPr>
          <a:xfrm>
            <a:off x="838200" y="2057400"/>
            <a:ext cx="10515600" cy="3871762"/>
          </a:xfrm>
        </p:spPr>
        <p:txBody>
          <a:bodyPr>
            <a:normAutofit/>
          </a:bodyPr>
          <a:lstStyle/>
          <a:p>
            <a:r>
              <a:rPr lang="en-US" sz="2400" b="1" dirty="0"/>
              <a:t>Acts 1</a:t>
            </a:r>
            <a:r>
              <a:rPr lang="en-US" sz="2400" dirty="0"/>
              <a:t>: picked to replace Judah Iscariot over Joseph Barsabbas</a:t>
            </a:r>
          </a:p>
          <a:p>
            <a:r>
              <a:rPr lang="en-US" sz="2400" dirty="0"/>
              <a:t>Identified in Christian tradition as one of the 70 who had been sent out (Luke 10:1).</a:t>
            </a:r>
          </a:p>
          <a:p>
            <a:r>
              <a:rPr lang="en-US" sz="2400" dirty="0"/>
              <a:t>Said to have preached in and around Judea and died as a martyr.</a:t>
            </a:r>
          </a:p>
          <a:p>
            <a:r>
              <a:rPr lang="en-US" sz="2400" dirty="0"/>
              <a:t>Since nothing is said about Matthias after his election, there has been much historic speculation as to who he was.  T</a:t>
            </a:r>
            <a:r>
              <a:rPr lang="en-US" sz="2400" b="0" i="0" dirty="0">
                <a:effectLst/>
              </a:rPr>
              <a:t>he Syriac version of Eusebius’ </a:t>
            </a:r>
            <a:r>
              <a:rPr lang="en-US" sz="2400" b="0" i="0" u="sng" dirty="0">
                <a:effectLst/>
              </a:rPr>
              <a:t>History of the Church </a:t>
            </a:r>
            <a:r>
              <a:rPr lang="en-US" sz="2400" b="0" i="0" dirty="0">
                <a:effectLst/>
              </a:rPr>
              <a:t>refers to him as "Tolmai", not to be confused with the disciple Bartholomew, whose name means “Son of Tolmai.” Clement of Alexandria associated Matthias with Zacchaeus. Other texts have associated him with Paul’s partner Barnabas or the disciple Nathanael.  </a:t>
            </a:r>
            <a:endParaRPr lang="en-US" sz="2400" dirty="0"/>
          </a:p>
        </p:txBody>
      </p:sp>
    </p:spTree>
    <p:extLst>
      <p:ext uri="{BB962C8B-B14F-4D97-AF65-F5344CB8AC3E}">
        <p14:creationId xmlns:p14="http://schemas.microsoft.com/office/powerpoint/2010/main" val="317186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09A770-2C02-5C74-BB55-BE5F61143E84}"/>
              </a:ext>
            </a:extLst>
          </p:cNvPr>
          <p:cNvSpPr>
            <a:spLocks noGrp="1"/>
          </p:cNvSpPr>
          <p:nvPr>
            <p:ph type="title"/>
          </p:nvPr>
        </p:nvSpPr>
        <p:spPr>
          <a:xfrm>
            <a:off x="635000" y="640823"/>
            <a:ext cx="3418659" cy="5583148"/>
          </a:xfrm>
        </p:spPr>
        <p:txBody>
          <a:bodyPr anchor="ctr">
            <a:normAutofit/>
          </a:bodyPr>
          <a:lstStyle/>
          <a:p>
            <a:r>
              <a:rPr lang="en-US" sz="5400" dirty="0"/>
              <a:t>Opening sharing…..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CCC8F6C4-1B0E-2840-D031-B9E04F9AF6B9}"/>
              </a:ext>
            </a:extLst>
          </p:cNvPr>
          <p:cNvGraphicFramePr>
            <a:graphicFrameLocks noGrp="1"/>
          </p:cNvGraphicFramePr>
          <p:nvPr>
            <p:ph idx="1"/>
            <p:extLst>
              <p:ext uri="{D42A27DB-BD31-4B8C-83A1-F6EECF244321}">
                <p14:modId xmlns:p14="http://schemas.microsoft.com/office/powerpoint/2010/main" val="201632395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044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E5ACE4-8931-E3CC-E558-DB11D5DA5410}"/>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Traditions: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26FF99E-341B-00A5-7853-F8562D1ACA71}"/>
              </a:ext>
            </a:extLst>
          </p:cNvPr>
          <p:cNvSpPr>
            <a:spLocks noGrp="1"/>
          </p:cNvSpPr>
          <p:nvPr>
            <p:ph idx="1"/>
          </p:nvPr>
        </p:nvSpPr>
        <p:spPr>
          <a:xfrm>
            <a:off x="4447308" y="591344"/>
            <a:ext cx="6906491" cy="5585619"/>
          </a:xfrm>
        </p:spPr>
        <p:txBody>
          <a:bodyPr anchor="ctr">
            <a:normAutofit/>
          </a:bodyPr>
          <a:lstStyle/>
          <a:p>
            <a:r>
              <a:rPr lang="en-US" dirty="0"/>
              <a:t>One tradition says that Matthias shared the gospel with those around Cappadocia and the Caspian Sea.</a:t>
            </a:r>
          </a:p>
          <a:p>
            <a:r>
              <a:rPr lang="en-US" dirty="0"/>
              <a:t>Another tradition says he preached around what is now Georgia and was crucified there.</a:t>
            </a:r>
          </a:p>
          <a:p>
            <a:r>
              <a:rPr lang="en-US" dirty="0"/>
              <a:t>As previously discussed, the Coptic </a:t>
            </a:r>
            <a:r>
              <a:rPr lang="en-US" i="1" dirty="0"/>
              <a:t>Acts of Andrew and Matth</a:t>
            </a:r>
            <a:r>
              <a:rPr lang="en-US" dirty="0"/>
              <a:t>ias says he was blinded and poisoned by cannibals (perhaps in Ethiopia.)</a:t>
            </a:r>
          </a:p>
          <a:p>
            <a:r>
              <a:rPr lang="en-US" dirty="0"/>
              <a:t>Still other traditions have him first stoned to death and then beheaded or dying of old age naturally in Jerusalem.</a:t>
            </a:r>
          </a:p>
        </p:txBody>
      </p:sp>
    </p:spTree>
    <p:extLst>
      <p:ext uri="{BB962C8B-B14F-4D97-AF65-F5344CB8AC3E}">
        <p14:creationId xmlns:p14="http://schemas.microsoft.com/office/powerpoint/2010/main" val="2967250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55809B-6290-1CE6-CA34-0EACE4B11AF3}"/>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Place-filler…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ACC1872-2450-C4AF-1B06-3D71ACC8317D}"/>
              </a:ext>
            </a:extLst>
          </p:cNvPr>
          <p:cNvSpPr>
            <a:spLocks noGrp="1"/>
          </p:cNvSpPr>
          <p:nvPr>
            <p:ph idx="1"/>
          </p:nvPr>
        </p:nvSpPr>
        <p:spPr>
          <a:xfrm>
            <a:off x="6096000" y="820880"/>
            <a:ext cx="5257799" cy="4889350"/>
          </a:xfrm>
        </p:spPr>
        <p:txBody>
          <a:bodyPr anchor="t">
            <a:normAutofit/>
          </a:bodyPr>
          <a:lstStyle/>
          <a:p>
            <a:r>
              <a:rPr lang="en-US" dirty="0"/>
              <a:t>How do you think Matthias viewed his discipleship?</a:t>
            </a:r>
          </a:p>
          <a:p>
            <a:r>
              <a:rPr lang="en-US" dirty="0"/>
              <a:t>What were the reasons he was chosen as a possible place-filler?</a:t>
            </a:r>
          </a:p>
          <a:p>
            <a:r>
              <a:rPr lang="en-US" dirty="0"/>
              <a:t>Do you think he was a failure because we don’t know what became of him?</a:t>
            </a:r>
          </a:p>
          <a:p>
            <a:r>
              <a:rPr lang="en-US" dirty="0"/>
              <a:t>What does he teach us about discipleship?</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48589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ADFE0B-BF7A-985F-86FE-8FD20BF58822}"/>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dirty="0">
                <a:solidFill>
                  <a:schemeClr val="bg1"/>
                </a:solidFill>
              </a:rPr>
              <a:t>Joseph of Arimathea</a:t>
            </a:r>
          </a:p>
        </p:txBody>
      </p:sp>
      <p:pic>
        <p:nvPicPr>
          <p:cNvPr id="5" name="Content Placeholder 4" descr="A picture containing person, person, wearing, hat&#10;&#10;Description automatically generated">
            <a:extLst>
              <a:ext uri="{FF2B5EF4-FFF2-40B4-BE49-F238E27FC236}">
                <a16:creationId xmlns:a16="http://schemas.microsoft.com/office/drawing/2014/main" id="{16195EC2-BF03-974F-7091-B6A53A20FE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872" r="1" b="32373"/>
          <a:stretch/>
        </p:blipFill>
        <p:spPr>
          <a:xfrm>
            <a:off x="20" y="10"/>
            <a:ext cx="7534636" cy="6857990"/>
          </a:xfrm>
          <a:prstGeom prst="rect">
            <a:avLst/>
          </a:prstGeom>
        </p:spPr>
      </p:pic>
    </p:spTree>
    <p:extLst>
      <p:ext uri="{BB962C8B-B14F-4D97-AF65-F5344CB8AC3E}">
        <p14:creationId xmlns:p14="http://schemas.microsoft.com/office/powerpoint/2010/main" val="385270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43166B-366D-3BD3-07F1-C463A6114745}"/>
              </a:ext>
            </a:extLst>
          </p:cNvPr>
          <p:cNvSpPr>
            <a:spLocks noGrp="1"/>
          </p:cNvSpPr>
          <p:nvPr>
            <p:ph type="title"/>
          </p:nvPr>
        </p:nvSpPr>
        <p:spPr>
          <a:xfrm>
            <a:off x="838200" y="631825"/>
            <a:ext cx="10515600" cy="549275"/>
          </a:xfrm>
        </p:spPr>
        <p:txBody>
          <a:bodyPr>
            <a:normAutofit fontScale="90000"/>
          </a:bodyPr>
          <a:lstStyle/>
          <a:p>
            <a:pPr algn="ctr"/>
            <a:r>
              <a:rPr lang="en-US" dirty="0"/>
              <a:t>Scripture Lessons+</a:t>
            </a:r>
          </a:p>
        </p:txBody>
      </p:sp>
      <p:sp>
        <p:nvSpPr>
          <p:cNvPr id="3" name="Content Placeholder 2">
            <a:extLst>
              <a:ext uri="{FF2B5EF4-FFF2-40B4-BE49-F238E27FC236}">
                <a16:creationId xmlns:a16="http://schemas.microsoft.com/office/drawing/2014/main" id="{0163426E-E1B5-77F3-70A0-FB598BC5C0A6}"/>
              </a:ext>
            </a:extLst>
          </p:cNvPr>
          <p:cNvSpPr>
            <a:spLocks noGrp="1"/>
          </p:cNvSpPr>
          <p:nvPr>
            <p:ph idx="1"/>
          </p:nvPr>
        </p:nvSpPr>
        <p:spPr>
          <a:xfrm>
            <a:off x="457200" y="1095375"/>
            <a:ext cx="10896600" cy="5238750"/>
          </a:xfrm>
        </p:spPr>
        <p:txBody>
          <a:bodyPr>
            <a:noAutofit/>
          </a:bodyPr>
          <a:lstStyle/>
          <a:p>
            <a:pPr marL="0" indent="0">
              <a:buNone/>
            </a:pPr>
            <a:r>
              <a:rPr lang="en-US" sz="2400" dirty="0">
                <a:latin typeface="Calibri" panose="020F0502020204030204" pitchFamily="34" charset="0"/>
                <a:cs typeface="Calibri" panose="020F0502020204030204" pitchFamily="34" charset="0"/>
              </a:rPr>
              <a:t>Matt. 27:57-60; Mark 15:42-46; Luke 23:50-53; John 19:38-42</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Described in all four gospels as a wealthy man from the town of Arimathea </a:t>
            </a:r>
            <a:r>
              <a:rPr lang="en-US" sz="2400" b="1" dirty="0">
                <a:latin typeface="Calibri" panose="020F0502020204030204" pitchFamily="34" charset="0"/>
                <a:cs typeface="Calibri" panose="020F0502020204030204" pitchFamily="34" charset="0"/>
              </a:rPr>
              <a:t>(southern Samaria).  </a:t>
            </a:r>
          </a:p>
          <a:p>
            <a:pPr marL="0" indent="0">
              <a:buNone/>
            </a:pPr>
            <a:r>
              <a:rPr lang="en-US" sz="2400" dirty="0">
                <a:latin typeface="Calibri" panose="020F0502020204030204" pitchFamily="34" charset="0"/>
                <a:cs typeface="Calibri" panose="020F0502020204030204" pitchFamily="34" charset="0"/>
              </a:rPr>
              <a:t>A member of the Sanhedrin?</a:t>
            </a:r>
          </a:p>
          <a:p>
            <a:pPr marL="0" indent="0">
              <a:buNone/>
            </a:pPr>
            <a:r>
              <a:rPr lang="en-US" sz="2400" dirty="0">
                <a:latin typeface="Calibri" panose="020F0502020204030204" pitchFamily="34" charset="0"/>
                <a:cs typeface="Calibri" panose="020F0502020204030204" pitchFamily="34" charset="0"/>
              </a:rPr>
              <a:t>Someone “looking for the kingdom of God”</a:t>
            </a:r>
          </a:p>
          <a:p>
            <a:pPr marL="0" indent="0">
              <a:buNone/>
            </a:pPr>
            <a:r>
              <a:rPr lang="en-US" sz="2400" dirty="0">
                <a:latin typeface="Calibri" panose="020F0502020204030204" pitchFamily="34" charset="0"/>
                <a:cs typeface="Calibri" panose="020F0502020204030204" pitchFamily="34" charset="0"/>
              </a:rPr>
              <a:t>Synoptics describe him as a disciple</a:t>
            </a:r>
            <a:r>
              <a:rPr lang="en-US" sz="2400" i="1" dirty="0">
                <a:latin typeface="Calibri" panose="020F0502020204030204" pitchFamily="34" charset="0"/>
                <a:cs typeface="Calibri" panose="020F0502020204030204" pitchFamily="34" charset="0"/>
              </a:rPr>
              <a:t>. John </a:t>
            </a:r>
            <a:r>
              <a:rPr lang="en-US" sz="2400" dirty="0">
                <a:latin typeface="Calibri" panose="020F0502020204030204" pitchFamily="34" charset="0"/>
                <a:cs typeface="Calibri" panose="020F0502020204030204" pitchFamily="34" charset="0"/>
              </a:rPr>
              <a:t>says he was a “secret” disciple.</a:t>
            </a:r>
          </a:p>
          <a:p>
            <a:pPr marL="0" indent="0">
              <a:buNone/>
            </a:pPr>
            <a:r>
              <a:rPr lang="en-US" sz="2400" dirty="0">
                <a:latin typeface="Calibri" panose="020F0502020204030204" pitchFamily="34" charset="0"/>
                <a:cs typeface="Calibri" panose="020F0502020204030204" pitchFamily="34" charset="0"/>
              </a:rPr>
              <a:t>Negotiated with Pilate for Jesus’ body after the crucifixion and provided a tomb for his burial (perhaps a family tomb).</a:t>
            </a:r>
          </a:p>
          <a:p>
            <a:pPr marL="0" indent="0">
              <a:buNone/>
            </a:pPr>
            <a:r>
              <a:rPr lang="en-US" sz="2400" dirty="0">
                <a:latin typeface="Calibri" panose="020F0502020204030204" pitchFamily="34" charset="0"/>
                <a:cs typeface="Calibri" panose="020F0502020204030204" pitchFamily="34" charset="0"/>
              </a:rPr>
              <a:t>Early Christian tradition  and numerous non-canonical documents record many stories about Joseph.  He is said to have been imprisoned by angry Jews but later rescued by the risen Christ. He is described as one of the caregivers of Jesus’ mother Mary. </a:t>
            </a: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8425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21061B3-FE04-5EAC-FA2E-45BABB2DE564}"/>
              </a:ext>
            </a:extLst>
          </p:cNvPr>
          <p:cNvSpPr>
            <a:spLocks noGrp="1"/>
          </p:cNvSpPr>
          <p:nvPr>
            <p:ph type="title"/>
          </p:nvPr>
        </p:nvSpPr>
        <p:spPr>
          <a:xfrm>
            <a:off x="838200" y="365125"/>
            <a:ext cx="10515600" cy="1325563"/>
          </a:xfrm>
        </p:spPr>
        <p:txBody>
          <a:bodyPr>
            <a:normAutofit/>
          </a:bodyPr>
          <a:lstStyle/>
          <a:p>
            <a:r>
              <a:rPr lang="en-US" sz="5400" dirty="0"/>
              <a:t>Gospel of Nicodemus says more….</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67495B07-54F3-58E8-97DC-A464E0D193EB}"/>
              </a:ext>
            </a:extLst>
          </p:cNvPr>
          <p:cNvSpPr>
            <a:spLocks noGrp="1"/>
          </p:cNvSpPr>
          <p:nvPr>
            <p:ph idx="1"/>
          </p:nvPr>
        </p:nvSpPr>
        <p:spPr>
          <a:xfrm>
            <a:off x="76200" y="1677373"/>
            <a:ext cx="12020550" cy="5162339"/>
          </a:xfrm>
        </p:spPr>
        <p:txBody>
          <a:bodyPr>
            <a:normAutofit/>
          </a:bodyPr>
          <a:lstStyle/>
          <a:p>
            <a:r>
              <a:rPr lang="en-US" sz="1800" dirty="0">
                <a:cs typeface="Calibri" panose="020F0502020204030204" pitchFamily="34" charset="0"/>
              </a:rPr>
              <a:t>A non-canonical text called the Gospel of Nicodemus records that Joseph was arrested for his involvement with Jesus’ body and sealed in a room.</a:t>
            </a:r>
          </a:p>
          <a:p>
            <a:pPr marL="0" indent="0">
              <a:buNone/>
            </a:pPr>
            <a:r>
              <a:rPr lang="en-US" sz="1800" b="0" i="0" dirty="0">
                <a:effectLst/>
              </a:rPr>
              <a:t>	“On the day of the Preparation, about the tenth hour, you shut me in, and I remained there the whole Sabbath in full. And when midnight came, as I was standing and praying, the house where you shut me in was hung up by the four corners, and there was a flashing of light in mine eyes. And I fell to the ground trembling. Then some one lifted 	me up from the place where I had fallen, and poured over me an abundance of water from the head even to the feet, and put round my nostrils the odour of a wonderful ointment, and rubbed my face with the water itself, as if washing me, and kissed me, and said to me, Joseph, fear not; but open thine eyes, and see who it is that speaks to thee. 	And looking, I saw Jesus; and being terrified, I thought it was a phantom. And with prayer and the commandments I spoke to him, and he spoke with me. And I said to him: Art thou Rabbi Elias? And he said to me: I am not Elias. And I said: Who art thou, my Lord? And he said to me: I am Jesus, whose body thou didst beg from Pilate, and wrap in clean linen; and thou didst lay a napkin on my face, and didst lay me in thy new tomb, and roll a stone to the door of the tomb. Then I said to him that was speaking to me: Show me, Lord, where I laid thee. And he led me, and showed me the place where I laid him, and the linen which I had put on him, and the napkin which I had wrapped upon his face; and 	I knew that it was Jesus. And he took hold of me with his hand,  and put me in the midst 	of my house though the gates were shut, and put me in my bed, and said to me: Peace to thee! And he kissed me, and said to me: For forty days go not out of thy house; for, lo, I go to my brethren into Galilee.”</a:t>
            </a:r>
          </a:p>
          <a:p>
            <a:r>
              <a:rPr lang="en-US" sz="1800" b="0" i="0" dirty="0">
                <a:effectLst/>
              </a:rPr>
              <a:t>— </a:t>
            </a:r>
            <a:r>
              <a:rPr lang="en-US" sz="1800" b="0" i="1" dirty="0">
                <a:effectLst/>
              </a:rPr>
              <a:t>Gospel of Nicodemus. Translated by Alexander Walker</a:t>
            </a:r>
            <a:endParaRPr lang="en-US" sz="1800" b="0" i="0" dirty="0">
              <a:effectLst/>
            </a:endParaRPr>
          </a:p>
          <a:p>
            <a:endParaRPr lang="en-US" sz="1500" dirty="0">
              <a:latin typeface="Calibri" panose="020F0502020204030204" pitchFamily="34" charset="0"/>
              <a:cs typeface="Calibri" panose="020F0502020204030204" pitchFamily="34" charset="0"/>
            </a:endParaRPr>
          </a:p>
          <a:p>
            <a:endParaRPr lang="en-US" sz="1500" dirty="0"/>
          </a:p>
        </p:txBody>
      </p:sp>
    </p:spTree>
    <p:extLst>
      <p:ext uri="{BB962C8B-B14F-4D97-AF65-F5344CB8AC3E}">
        <p14:creationId xmlns:p14="http://schemas.microsoft.com/office/powerpoint/2010/main" val="221312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53CE9AC-2190-DCF0-7312-2B957464FC8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The Grail Legend</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EF3203C1-E302-16C4-DBE3-0BD0ADA501C7}"/>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dirty="0"/>
              <a:t>Medieval legend beginning in the 12</a:t>
            </a:r>
            <a:r>
              <a:rPr lang="en-US" sz="2200" baseline="30000" dirty="0"/>
              <a:t>th</a:t>
            </a:r>
            <a:r>
              <a:rPr lang="en-US" sz="2200" dirty="0"/>
              <a:t> Century says that Joseph was sent to establish Christianity in England and carried the Holy Grail with him there.</a:t>
            </a:r>
          </a:p>
          <a:p>
            <a:pPr indent="-228600">
              <a:buFont typeface="Arial" panose="020B0604020202020204" pitchFamily="34" charset="0"/>
              <a:buChar char="•"/>
            </a:pPr>
            <a:endParaRPr lang="en-US" sz="2200" dirty="0"/>
          </a:p>
        </p:txBody>
      </p:sp>
      <p:pic>
        <p:nvPicPr>
          <p:cNvPr id="1026" name="Picture 2" descr="Pin by John Walker on My Saves | Monty python, Joseph of arimathea, The  last word">
            <a:extLst>
              <a:ext uri="{FF2B5EF4-FFF2-40B4-BE49-F238E27FC236}">
                <a16:creationId xmlns:a16="http://schemas.microsoft.com/office/drawing/2014/main" id="{2A08FDE9-1040-8E2C-E062-A70F44EB30B4}"/>
              </a:ext>
            </a:extLst>
          </p:cNvPr>
          <p:cNvPicPr>
            <a:picLocks noGrp="1" noChangeAspect="1" noChangeArrowheads="1"/>
          </p:cNvPicPr>
          <p:nvPr>
            <p:ph idx="1"/>
          </p:nvPr>
        </p:nvPicPr>
        <p:blipFill rotWithShape="1">
          <a:blip r:embed="rId2">
            <a:alphaModFix amt="78000"/>
            <a:extLst>
              <a:ext uri="{BEBA8EAE-BF5A-486C-A8C5-ECC9F3942E4B}">
                <a14:imgProps xmlns:a14="http://schemas.microsoft.com/office/drawing/2010/main">
                  <a14:imgLayer r:embed="rId3">
                    <a14:imgEffect>
                      <a14:colorTemperature colorTemp="6786"/>
                    </a14:imgEffect>
                    <a14:imgEffect>
                      <a14:saturation sat="330000"/>
                    </a14:imgEffect>
                  </a14:imgLayer>
                </a14:imgProps>
              </a:ext>
              <a:ext uri="{28A0092B-C50C-407E-A947-70E740481C1C}">
                <a14:useLocalDpi xmlns:a14="http://schemas.microsoft.com/office/drawing/2010/main" val="0"/>
              </a:ext>
            </a:extLst>
          </a:blip>
          <a:srcRect l="6420" r="79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435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B49CCE-7365-88AD-257D-E9E5C867DD6E}"/>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What can we learn?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3C76795E-9259-A04E-3F13-0AAD29DFC39F}"/>
              </a:ext>
            </a:extLst>
          </p:cNvPr>
          <p:cNvSpPr>
            <a:spLocks noGrp="1"/>
          </p:cNvSpPr>
          <p:nvPr>
            <p:ph idx="1"/>
          </p:nvPr>
        </p:nvSpPr>
        <p:spPr>
          <a:xfrm>
            <a:off x="6096000" y="820880"/>
            <a:ext cx="5257799" cy="4889350"/>
          </a:xfrm>
        </p:spPr>
        <p:txBody>
          <a:bodyPr anchor="t">
            <a:normAutofit lnSpcReduction="10000"/>
          </a:bodyPr>
          <a:lstStyle/>
          <a:p>
            <a:r>
              <a:rPr lang="en-US" sz="2400" dirty="0"/>
              <a:t>So little is actually known about Joseph of Arimathea. We aren’t even 100% sure where Arimathea was. If he was a Samaritan by birth, that invites questions about how he came to follow Jesus. Perhaps that is why he was a secret disciple?</a:t>
            </a:r>
          </a:p>
          <a:p>
            <a:r>
              <a:rPr lang="en-US" sz="2400" dirty="0"/>
              <a:t>If he was on the Sanhedrin, is that why he was a secret disciple? As far as we know from Scripture he did not fight against the crucifixion, just paid for and provided the tomb.</a:t>
            </a:r>
          </a:p>
          <a:p>
            <a:r>
              <a:rPr lang="en-US" sz="2400" dirty="0"/>
              <a:t>What can we learn from him about discipleship and public witness?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80235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E36B-3EC7-78B3-9BDC-AB159E8A9F77}"/>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t>Barnabas</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A picture containing text, window&#10;&#10;Description automatically generated">
            <a:extLst>
              <a:ext uri="{FF2B5EF4-FFF2-40B4-BE49-F238E27FC236}">
                <a16:creationId xmlns:a16="http://schemas.microsoft.com/office/drawing/2014/main" id="{493FB646-F273-443A-9D68-3825F72D251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2410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73294185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74752F-431E-DBBF-EA7F-8334349F0E39}"/>
              </a:ext>
            </a:extLst>
          </p:cNvPr>
          <p:cNvSpPr>
            <a:spLocks noGrp="1"/>
          </p:cNvSpPr>
          <p:nvPr>
            <p:ph type="title"/>
          </p:nvPr>
        </p:nvSpPr>
        <p:spPr>
          <a:xfrm>
            <a:off x="838200" y="320041"/>
            <a:ext cx="10515600" cy="608798"/>
          </a:xfrm>
        </p:spPr>
        <p:txBody>
          <a:bodyPr>
            <a:normAutofit fontScale="90000"/>
          </a:bodyPr>
          <a:lstStyle/>
          <a:p>
            <a:pPr algn="ctr"/>
            <a:r>
              <a:rPr lang="en-US" dirty="0"/>
              <a:t>Scripture Lessons+</a:t>
            </a:r>
          </a:p>
        </p:txBody>
      </p:sp>
      <p:sp>
        <p:nvSpPr>
          <p:cNvPr id="3" name="Content Placeholder 2">
            <a:extLst>
              <a:ext uri="{FF2B5EF4-FFF2-40B4-BE49-F238E27FC236}">
                <a16:creationId xmlns:a16="http://schemas.microsoft.com/office/drawing/2014/main" id="{D9225389-DC02-F8DE-C2D1-D33F7C6569A7}"/>
              </a:ext>
            </a:extLst>
          </p:cNvPr>
          <p:cNvSpPr>
            <a:spLocks noGrp="1"/>
          </p:cNvSpPr>
          <p:nvPr>
            <p:ph idx="1"/>
          </p:nvPr>
        </p:nvSpPr>
        <p:spPr>
          <a:xfrm>
            <a:off x="321564" y="928839"/>
            <a:ext cx="11032236" cy="5609120"/>
          </a:xfrm>
        </p:spPr>
        <p:txBody>
          <a:bodyPr>
            <a:normAutofit/>
          </a:bodyPr>
          <a:lstStyle/>
          <a:p>
            <a:r>
              <a:rPr lang="en-US" sz="2000" dirty="0">
                <a:effectLst/>
                <a:ea typeface="Times New Roman" panose="02020603050405020304" pitchFamily="18" charset="0"/>
              </a:rPr>
              <a:t>Acts 4:36; 9:26-31; 13 </a:t>
            </a:r>
          </a:p>
          <a:p>
            <a:r>
              <a:rPr lang="en-US" sz="2000" dirty="0"/>
              <a:t>The name Barnabas means “son of encouragement” or “son of consolation.” According to Luke his real name was Joseph, but the apostles gave him the name Barnabas, perhaps because the description fit him.</a:t>
            </a:r>
          </a:p>
          <a:p>
            <a:r>
              <a:rPr lang="en-US" sz="2000" dirty="0"/>
              <a:t>Barnabas was a native of Cyprus and member of the tribe of Levi (so he may have served in the Temple.) Luke says he was a generous man who sold land to support the growing Church. </a:t>
            </a:r>
          </a:p>
          <a:p>
            <a:r>
              <a:rPr lang="en-US" sz="2000" dirty="0"/>
              <a:t>Barnabas vouched for Paul after his call experience, when the Christians in Jerusalem viewed him with suspicion. </a:t>
            </a:r>
          </a:p>
          <a:p>
            <a:r>
              <a:rPr lang="en-US" sz="2000" dirty="0"/>
              <a:t>Barnabas was sent to the church in Antioch, which grew so quickly he asked Paul to join him. They worked there together for a year.</a:t>
            </a:r>
          </a:p>
          <a:p>
            <a:r>
              <a:rPr lang="en-US" sz="2000" dirty="0"/>
              <a:t>Barnabas helped organize a relief drive during a famine and carried the gifts to Jerusalem.</a:t>
            </a:r>
          </a:p>
          <a:p>
            <a:r>
              <a:rPr lang="en-US" sz="2000" dirty="0"/>
              <a:t>Barnabas traveled to preach to the Gentiles to Cyprus and Lystra among other places.</a:t>
            </a:r>
          </a:p>
          <a:p>
            <a:r>
              <a:rPr lang="en-US" sz="2000" dirty="0"/>
              <a:t>He spoke at the conference in Jerusalem about whether Gentile converts need to become Jews before being Christians.  Shortly after that Barnabas split from traveling with Paul because Paul would not take Mark with them.</a:t>
            </a:r>
          </a:p>
        </p:txBody>
      </p:sp>
    </p:spTree>
    <p:extLst>
      <p:ext uri="{BB962C8B-B14F-4D97-AF65-F5344CB8AC3E}">
        <p14:creationId xmlns:p14="http://schemas.microsoft.com/office/powerpoint/2010/main" val="1772227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C5649D-3E42-6291-38DD-A1AEE08E48F5}"/>
              </a:ext>
            </a:extLst>
          </p:cNvPr>
          <p:cNvSpPr>
            <a:spLocks noGrp="1"/>
          </p:cNvSpPr>
          <p:nvPr>
            <p:ph type="title"/>
          </p:nvPr>
        </p:nvSpPr>
        <p:spPr>
          <a:xfrm>
            <a:off x="838200" y="365125"/>
            <a:ext cx="10515600" cy="1325563"/>
          </a:xfrm>
        </p:spPr>
        <p:txBody>
          <a:bodyPr>
            <a:normAutofit/>
          </a:bodyPr>
          <a:lstStyle/>
          <a:p>
            <a:r>
              <a:rPr lang="en-US" sz="5400" dirty="0"/>
              <a:t>Traditions: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78EAF6-5F47-5FCA-4CD9-18C4BC82B19E}"/>
              </a:ext>
            </a:extLst>
          </p:cNvPr>
          <p:cNvSpPr>
            <a:spLocks noGrp="1"/>
          </p:cNvSpPr>
          <p:nvPr>
            <p:ph idx="1"/>
          </p:nvPr>
        </p:nvSpPr>
        <p:spPr>
          <a:xfrm>
            <a:off x="838200" y="1929384"/>
            <a:ext cx="10515600" cy="4251960"/>
          </a:xfrm>
        </p:spPr>
        <p:txBody>
          <a:bodyPr>
            <a:normAutofit/>
          </a:bodyPr>
          <a:lstStyle/>
          <a:p>
            <a:r>
              <a:rPr lang="en-US" dirty="0"/>
              <a:t>Tertullian identified Barnabas as the author of </a:t>
            </a:r>
            <a:r>
              <a:rPr lang="en-US" i="1" dirty="0"/>
              <a:t>Hebrews</a:t>
            </a:r>
            <a:r>
              <a:rPr lang="en-US" dirty="0"/>
              <a:t>. </a:t>
            </a:r>
          </a:p>
          <a:p>
            <a:r>
              <a:rPr lang="en-US" dirty="0"/>
              <a:t>Barnabas is associated with an ancient non-canonical text called </a:t>
            </a:r>
            <a:r>
              <a:rPr lang="en-US" i="1" dirty="0"/>
              <a:t>the Epistle of Barnabas</a:t>
            </a:r>
            <a:r>
              <a:rPr lang="en-US" dirty="0"/>
              <a:t> which is referred to in a footnote under his name, in one of the best biblical manuscripts Codex Sinicatus.</a:t>
            </a:r>
          </a:p>
          <a:p>
            <a:r>
              <a:rPr lang="en-US" dirty="0"/>
              <a:t>Tradition says he was martyred in Salamis, Cyprus, where he had founded “the Cypriot Orthodox Church.” Some texts say he was martyred by stoning, others that he was dragged by a rope around his neck to a place where he was burned at the stake.</a:t>
            </a:r>
          </a:p>
        </p:txBody>
      </p:sp>
    </p:spTree>
    <p:extLst>
      <p:ext uri="{BB962C8B-B14F-4D97-AF65-F5344CB8AC3E}">
        <p14:creationId xmlns:p14="http://schemas.microsoft.com/office/powerpoint/2010/main" val="271717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49000" b="-4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3E3D8-C1F5-BF5F-E1DF-0FA293BE6B69}"/>
              </a:ext>
            </a:extLst>
          </p:cNvPr>
          <p:cNvSpPr>
            <a:spLocks noGrp="1"/>
          </p:cNvSpPr>
          <p:nvPr>
            <p:ph type="ctrTitle"/>
          </p:nvPr>
        </p:nvSpPr>
        <p:spPr/>
        <p:txBody>
          <a:bodyPr>
            <a:normAutofit/>
          </a:bodyPr>
          <a:lstStyle/>
          <a:p>
            <a:r>
              <a:rPr lang="en-US" sz="6600" b="1" dirty="0">
                <a:latin typeface="+mn-lt"/>
              </a:rPr>
              <a:t>Evangelists, Encouragers, and Equippers</a:t>
            </a:r>
          </a:p>
        </p:txBody>
      </p:sp>
      <p:sp>
        <p:nvSpPr>
          <p:cNvPr id="5" name="Subtitle 4">
            <a:extLst>
              <a:ext uri="{FF2B5EF4-FFF2-40B4-BE49-F238E27FC236}">
                <a16:creationId xmlns:a16="http://schemas.microsoft.com/office/drawing/2014/main" id="{8B3368C4-6AD3-EB9A-4629-B898969591C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78309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5E25-8183-C9F5-2BEA-BB5F0948DE22}"/>
              </a:ext>
            </a:extLst>
          </p:cNvPr>
          <p:cNvSpPr>
            <a:spLocks noGrp="1"/>
          </p:cNvSpPr>
          <p:nvPr>
            <p:ph type="title"/>
          </p:nvPr>
        </p:nvSpPr>
        <p:spPr>
          <a:xfrm>
            <a:off x="6234330" y="803325"/>
            <a:ext cx="5314536" cy="1325563"/>
          </a:xfrm>
        </p:spPr>
        <p:txBody>
          <a:bodyPr>
            <a:normAutofit/>
          </a:bodyPr>
          <a:lstStyle/>
          <a:p>
            <a:pPr algn="ctr"/>
            <a:r>
              <a:rPr lang="en-US" dirty="0"/>
              <a:t>Gifts	</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One in a crowd">
            <a:extLst>
              <a:ext uri="{FF2B5EF4-FFF2-40B4-BE49-F238E27FC236}">
                <a16:creationId xmlns:a16="http://schemas.microsoft.com/office/drawing/2014/main" id="{F9202DE7-2D65-3C8A-A682-D142F18851FA}"/>
              </a:ext>
            </a:extLst>
          </p:cNvPr>
          <p:cNvPicPr>
            <a:picLocks noChangeAspect="1"/>
          </p:cNvPicPr>
          <p:nvPr/>
        </p:nvPicPr>
        <p:blipFill rotWithShape="1">
          <a:blip r:embed="rId2"/>
          <a:srcRect l="18008" r="9819"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527AB5E0-01B7-6702-BA7C-2BBC1D0CB16E}"/>
              </a:ext>
            </a:extLst>
          </p:cNvPr>
          <p:cNvSpPr>
            <a:spLocks noGrp="1"/>
          </p:cNvSpPr>
          <p:nvPr>
            <p:ph idx="1"/>
          </p:nvPr>
        </p:nvSpPr>
        <p:spPr>
          <a:xfrm>
            <a:off x="6234329" y="1847849"/>
            <a:ext cx="5314543" cy="4467225"/>
          </a:xfrm>
        </p:spPr>
        <p:txBody>
          <a:bodyPr anchor="t">
            <a:noAutofit/>
          </a:bodyPr>
          <a:lstStyle/>
          <a:p>
            <a:r>
              <a:rPr lang="en-US" dirty="0"/>
              <a:t>Barnabas was an “encourager” and “consoler.” What is the difference between these two practices?</a:t>
            </a:r>
          </a:p>
          <a:p>
            <a:r>
              <a:rPr lang="en-US" dirty="0"/>
              <a:t>Barnabas travelled many of the places Paul did and worked by his side for much of his ministry. Yet Paul is so much more well known. What can Barnabas teach us about the roll public recognition should play in our discipleship?</a:t>
            </a:r>
          </a:p>
        </p:txBody>
      </p:sp>
    </p:spTree>
    <p:extLst>
      <p:ext uri="{BB962C8B-B14F-4D97-AF65-F5344CB8AC3E}">
        <p14:creationId xmlns:p14="http://schemas.microsoft.com/office/powerpoint/2010/main" val="256587376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outdoor&#10;&#10;Description automatically generated">
            <a:extLst>
              <a:ext uri="{FF2B5EF4-FFF2-40B4-BE49-F238E27FC236}">
                <a16:creationId xmlns:a16="http://schemas.microsoft.com/office/drawing/2014/main" id="{8D81740C-4F70-13E2-6E89-5250BABFFC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51" b="2424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DA8F1F-9306-97A2-342E-0F657649A214}"/>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4800" b="1" dirty="0">
                <a:solidFill>
                  <a:schemeClr val="tx1">
                    <a:lumMod val="85000"/>
                    <a:lumOff val="15000"/>
                  </a:schemeClr>
                </a:solidFill>
              </a:rPr>
              <a:t>Lydia</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827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CA2D89-C8CC-3B95-6F08-03999566E218}"/>
              </a:ext>
            </a:extLst>
          </p:cNvPr>
          <p:cNvSpPr>
            <a:spLocks noGrp="1"/>
          </p:cNvSpPr>
          <p:nvPr>
            <p:ph type="title"/>
          </p:nvPr>
        </p:nvSpPr>
        <p:spPr>
          <a:xfrm>
            <a:off x="838200" y="365125"/>
            <a:ext cx="10515600" cy="1325563"/>
          </a:xfrm>
        </p:spPr>
        <p:txBody>
          <a:bodyPr>
            <a:normAutofit/>
          </a:bodyPr>
          <a:lstStyle/>
          <a:p>
            <a:r>
              <a:rPr lang="en-US" sz="5400" dirty="0"/>
              <a:t>Scripture Lessons and Tradition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0FDD9F9-A3C6-8813-F1DF-870DB8141509}"/>
              </a:ext>
            </a:extLst>
          </p:cNvPr>
          <p:cNvSpPr>
            <a:spLocks noGrp="1"/>
          </p:cNvSpPr>
          <p:nvPr>
            <p:ph idx="1"/>
          </p:nvPr>
        </p:nvSpPr>
        <p:spPr>
          <a:xfrm>
            <a:off x="838200" y="1929384"/>
            <a:ext cx="10515600" cy="4251960"/>
          </a:xfrm>
        </p:spPr>
        <p:txBody>
          <a:bodyPr>
            <a:noAutofit/>
          </a:bodyPr>
          <a:lstStyle/>
          <a:p>
            <a:r>
              <a:rPr lang="en-US" dirty="0"/>
              <a:t>Acts 16</a:t>
            </a:r>
          </a:p>
          <a:p>
            <a:r>
              <a:rPr lang="en-US" dirty="0"/>
              <a:t>A prosperous merchant from Thyatira who worked in Philippi selling purple cloth. Some say her real name was Euodia or Synthyche, and that Luke only referred to her as Lydia because that is the region where she worked.</a:t>
            </a:r>
          </a:p>
          <a:p>
            <a:r>
              <a:rPr lang="en-US" dirty="0"/>
              <a:t>Lydia was a Gentile who worshiped Yahweh (also known as a “God fearer.”) Since there wasn’t a synagogue in Philippi, she started a place of prayer by the river outside the city. She was converted after hearing the gospel from Paul, then had her whole household baptized along with her. She housed Paul and Silas after the Holy Spirit helped them escape from prison.</a:t>
            </a:r>
          </a:p>
        </p:txBody>
      </p:sp>
    </p:spTree>
    <p:extLst>
      <p:ext uri="{BB962C8B-B14F-4D97-AF65-F5344CB8AC3E}">
        <p14:creationId xmlns:p14="http://schemas.microsoft.com/office/powerpoint/2010/main" val="858429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ACD5F4-4D8E-6A90-B5BD-E9429CCA2824}"/>
              </a:ext>
            </a:extLst>
          </p:cNvPr>
          <p:cNvSpPr>
            <a:spLocks noGrp="1"/>
          </p:cNvSpPr>
          <p:nvPr>
            <p:ph type="title"/>
          </p:nvPr>
        </p:nvSpPr>
        <p:spPr>
          <a:xfrm>
            <a:off x="838200" y="365125"/>
            <a:ext cx="10515600" cy="1325563"/>
          </a:xfrm>
        </p:spPr>
        <p:txBody>
          <a:bodyPr>
            <a:normAutofit/>
          </a:bodyPr>
          <a:lstStyle/>
          <a:p>
            <a:r>
              <a:rPr lang="en-US" sz="5400" dirty="0"/>
              <a:t>Tradition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6E0E89A-B7F9-79F9-A278-3A393DDE45F4}"/>
              </a:ext>
            </a:extLst>
          </p:cNvPr>
          <p:cNvSpPr>
            <a:spLocks noGrp="1"/>
          </p:cNvSpPr>
          <p:nvPr>
            <p:ph idx="1"/>
          </p:nvPr>
        </p:nvSpPr>
        <p:spPr>
          <a:xfrm>
            <a:off x="838200" y="1929384"/>
            <a:ext cx="10515600" cy="4251960"/>
          </a:xfrm>
        </p:spPr>
        <p:txBody>
          <a:bodyPr>
            <a:normAutofit lnSpcReduction="10000"/>
          </a:bodyPr>
          <a:lstStyle/>
          <a:p>
            <a:r>
              <a:rPr lang="en-US" sz="3200" dirty="0"/>
              <a:t>Lydia has the honor of being the first Christian convert in Europe, because she was living in the district of Macedonia. </a:t>
            </a:r>
          </a:p>
          <a:p>
            <a:r>
              <a:rPr lang="en-US" sz="3200" dirty="0"/>
              <a:t>It would have been quite unusual for a woman to invite a bunch of men to join her at her home, but it was also unusual that she had formed her own Jewish worship center by the river. She was clearly a woman who did not feel bound by traditional women’s roles.</a:t>
            </a:r>
          </a:p>
          <a:p>
            <a:r>
              <a:rPr lang="en-US" sz="3200" dirty="0"/>
              <a:t>There is little information about what became of her beyond what Acts describes.</a:t>
            </a:r>
          </a:p>
          <a:p>
            <a:endParaRPr lang="en-US" sz="2200" dirty="0"/>
          </a:p>
        </p:txBody>
      </p:sp>
    </p:spTree>
    <p:extLst>
      <p:ext uri="{BB962C8B-B14F-4D97-AF65-F5344CB8AC3E}">
        <p14:creationId xmlns:p14="http://schemas.microsoft.com/office/powerpoint/2010/main" val="3848726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904E776-A6ED-CF42-B1E1-71935C4BA362}"/>
              </a:ext>
            </a:extLst>
          </p:cNvPr>
          <p:cNvSpPr>
            <a:spLocks noGrp="1"/>
          </p:cNvSpPr>
          <p:nvPr>
            <p:ph type="title"/>
          </p:nvPr>
        </p:nvSpPr>
        <p:spPr>
          <a:xfrm>
            <a:off x="838200" y="365125"/>
            <a:ext cx="10515600" cy="1325563"/>
          </a:xfrm>
        </p:spPr>
        <p:txBody>
          <a:bodyPr>
            <a:normAutofit/>
          </a:bodyPr>
          <a:lstStyle/>
          <a:p>
            <a:r>
              <a:rPr lang="en-US" dirty="0"/>
              <a:t>Discussion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62DF40B-0915-A2E8-72FD-6EF7CBA2A474}"/>
              </a:ext>
            </a:extLst>
          </p:cNvPr>
          <p:cNvSpPr>
            <a:spLocks noGrp="1"/>
          </p:cNvSpPr>
          <p:nvPr>
            <p:ph idx="1"/>
          </p:nvPr>
        </p:nvSpPr>
        <p:spPr>
          <a:xfrm>
            <a:off x="838200" y="1825625"/>
            <a:ext cx="10515600" cy="4351338"/>
          </a:xfrm>
        </p:spPr>
        <p:txBody>
          <a:bodyPr>
            <a:normAutofit lnSpcReduction="10000"/>
          </a:bodyPr>
          <a:lstStyle/>
          <a:p>
            <a:r>
              <a:rPr lang="en-US" dirty="0"/>
              <a:t>The Gospel as we know it would not be the same if it weren’t for the disciples we learned about today. Without Joanna’s funding, Jesus may not have had the same ministry. Without Andrew’s evangelism, we might not have had Peter as the rock of the Church. Without Joseph of Arimathea, would there have been an empty tomb? Without Mary of Clopas, the good news of the Resurrection might not have been believed. Without Barnabas would Paul have been so successful? These characters are barely known today but were so essential to the story. </a:t>
            </a:r>
          </a:p>
          <a:p>
            <a:r>
              <a:rPr lang="en-US" dirty="0"/>
              <a:t>How important is it to you to be recognized for your work in the Church? Why?</a:t>
            </a:r>
          </a:p>
          <a:p>
            <a:pPr marL="0" indent="0">
              <a:buNone/>
            </a:pPr>
            <a:endParaRPr lang="en-US" dirty="0"/>
          </a:p>
        </p:txBody>
      </p:sp>
    </p:spTree>
    <p:extLst>
      <p:ext uri="{BB962C8B-B14F-4D97-AF65-F5344CB8AC3E}">
        <p14:creationId xmlns:p14="http://schemas.microsoft.com/office/powerpoint/2010/main" val="125771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C1A846-4665-20C2-E2B4-4BAF023298AB}"/>
              </a:ext>
            </a:extLst>
          </p:cNvPr>
          <p:cNvSpPr>
            <a:spLocks noGrp="1"/>
          </p:cNvSpPr>
          <p:nvPr>
            <p:ph type="title"/>
          </p:nvPr>
        </p:nvSpPr>
        <p:spPr>
          <a:xfrm>
            <a:off x="841248" y="548640"/>
            <a:ext cx="3600860" cy="5431536"/>
          </a:xfrm>
        </p:spPr>
        <p:txBody>
          <a:bodyPr>
            <a:normAutofit/>
          </a:bodyPr>
          <a:lstStyle/>
          <a:p>
            <a:pPr algn="ctr"/>
            <a:r>
              <a:rPr lang="en-US" sz="5400" dirty="0"/>
              <a:t>In their shoes?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1E9FB0-6089-387D-FB63-869726808355}"/>
              </a:ext>
            </a:extLst>
          </p:cNvPr>
          <p:cNvSpPr>
            <a:spLocks noGrp="1"/>
          </p:cNvSpPr>
          <p:nvPr>
            <p:ph idx="1"/>
          </p:nvPr>
        </p:nvSpPr>
        <p:spPr>
          <a:xfrm>
            <a:off x="5126418" y="552091"/>
            <a:ext cx="6224335" cy="5431536"/>
          </a:xfrm>
        </p:spPr>
        <p:txBody>
          <a:bodyPr anchor="ctr">
            <a:noAutofit/>
          </a:bodyPr>
          <a:lstStyle/>
          <a:p>
            <a:r>
              <a:rPr lang="en-US" sz="3200" dirty="0"/>
              <a:t>If you had been in Andrews shoes, would you have resented Peter’s favoritism by Jesus?</a:t>
            </a:r>
          </a:p>
          <a:p>
            <a:r>
              <a:rPr lang="en-US" sz="3200" dirty="0"/>
              <a:t>If you had followed Jesus in Galilee, do you think you would have stayed with him even to the foot of the cross like Joanna and Mary did?</a:t>
            </a:r>
          </a:p>
          <a:p>
            <a:r>
              <a:rPr lang="en-US" sz="3200" dirty="0"/>
              <a:t>What do you think it the most effective witness to the Gospel?</a:t>
            </a:r>
          </a:p>
          <a:p>
            <a:endParaRPr lang="en-US" sz="3200" dirty="0"/>
          </a:p>
          <a:p>
            <a:r>
              <a:rPr lang="en-US" sz="3200" dirty="0"/>
              <a:t>How do you encourage others in the Church?</a:t>
            </a:r>
          </a:p>
        </p:txBody>
      </p:sp>
    </p:spTree>
    <p:extLst>
      <p:ext uri="{BB962C8B-B14F-4D97-AF65-F5344CB8AC3E}">
        <p14:creationId xmlns:p14="http://schemas.microsoft.com/office/powerpoint/2010/main" val="188526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D85F7B-577D-D48F-56AF-EC6978854EC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dirty="0"/>
              <a:t> Andrew- First male disciple (brother of Simon Peter)</a:t>
            </a: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Content Placeholder 6" descr="A person with a beard&#10;&#10;Description automatically generated with low confidence">
            <a:extLst>
              <a:ext uri="{FF2B5EF4-FFF2-40B4-BE49-F238E27FC236}">
                <a16:creationId xmlns:a16="http://schemas.microsoft.com/office/drawing/2014/main" id="{8F6F67F1-ECC0-3142-11B6-E01C2CA10A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9" r="-1" b="1797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72172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99ACCA-6825-E13D-8AE1-53A58173A11F}"/>
              </a:ext>
            </a:extLst>
          </p:cNvPr>
          <p:cNvSpPr>
            <a:spLocks noGrp="1"/>
          </p:cNvSpPr>
          <p:nvPr>
            <p:ph type="title"/>
          </p:nvPr>
        </p:nvSpPr>
        <p:spPr>
          <a:xfrm>
            <a:off x="838200" y="365125"/>
            <a:ext cx="10515600" cy="1325563"/>
          </a:xfrm>
        </p:spPr>
        <p:txBody>
          <a:bodyPr>
            <a:normAutofit/>
          </a:bodyPr>
          <a:lstStyle/>
          <a:p>
            <a:pPr algn="ctr"/>
            <a:r>
              <a:rPr lang="en-US" sz="5400" dirty="0"/>
              <a:t>Scripture Lessons</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1D1871-7A68-999A-430E-5F23F09A3BAF}"/>
              </a:ext>
            </a:extLst>
          </p:cNvPr>
          <p:cNvSpPr>
            <a:spLocks noGrp="1"/>
          </p:cNvSpPr>
          <p:nvPr>
            <p:ph idx="1"/>
          </p:nvPr>
        </p:nvSpPr>
        <p:spPr>
          <a:xfrm>
            <a:off x="171450" y="1929383"/>
            <a:ext cx="11182350" cy="4823841"/>
          </a:xfrm>
        </p:spPr>
        <p:txBody>
          <a:bodyPr>
            <a:normAutofit/>
          </a:bodyPr>
          <a:lstStyle/>
          <a:p>
            <a:r>
              <a:rPr lang="en-US" sz="2400" dirty="0">
                <a:effectLst/>
                <a:latin typeface="Calibri" panose="020F0502020204030204" pitchFamily="34" charset="0"/>
                <a:ea typeface="Times New Roman" panose="02020603050405020304" pitchFamily="18" charset="0"/>
                <a:cs typeface="Calibri" panose="020F0502020204030204" pitchFamily="34" charset="0"/>
              </a:rPr>
              <a:t>Andrew appears 12 times in the New Testament, four times among the list of disciples and always among the first four names on these lists. Mark and John’s gospels give him the most attention.</a:t>
            </a:r>
          </a:p>
          <a:p>
            <a:r>
              <a:rPr lang="en-US" sz="2400" dirty="0">
                <a:effectLst/>
                <a:latin typeface="Calibri" panose="020F0502020204030204" pitchFamily="34" charset="0"/>
                <a:ea typeface="Times New Roman" panose="02020603050405020304" pitchFamily="18" charset="0"/>
                <a:cs typeface="Calibri" panose="020F0502020204030204" pitchFamily="34" charset="0"/>
              </a:rPr>
              <a:t>Mark 1:16-18, 29; (Andrew called at same time as Peter, goes to his house where they both live); Mark  3:18; (listed as one of the 12);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13:3 (included in the inner circle!) </a:t>
            </a:r>
          </a:p>
          <a:p>
            <a:r>
              <a:rPr lang="en-US" sz="2400" dirty="0">
                <a:effectLst/>
                <a:latin typeface="Calibri" panose="020F0502020204030204" pitchFamily="34" charset="0"/>
                <a:ea typeface="Times New Roman" panose="02020603050405020304" pitchFamily="18" charset="0"/>
                <a:cs typeface="Calibri" panose="020F0502020204030204" pitchFamily="34" charset="0"/>
              </a:rPr>
              <a:t>John 1:35-42 (Andrew tells Peter about Jesus);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John 6:1-13 (feeding of 5000)</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12:22 (visiting Greeks) </a:t>
            </a:r>
          </a:p>
          <a:p>
            <a:r>
              <a:rPr lang="en-US" sz="2400" dirty="0">
                <a:latin typeface="Calibri" panose="020F0502020204030204" pitchFamily="34" charset="0"/>
                <a:ea typeface="Times New Roman" panose="02020603050405020304" pitchFamily="18" charset="0"/>
                <a:cs typeface="Calibri" panose="020F0502020204030204" pitchFamily="34" charset="0"/>
              </a:rPr>
              <a:t>Matt. 4:18; 10:2;  (Andrew follows Jesus and is named as one of the 12)</a:t>
            </a:r>
          </a:p>
          <a:p>
            <a:r>
              <a:rPr lang="en-US" sz="2400" dirty="0">
                <a:latin typeface="Calibri" panose="020F0502020204030204" pitchFamily="34" charset="0"/>
                <a:ea typeface="Times New Roman" panose="02020603050405020304" pitchFamily="18" charset="0"/>
                <a:cs typeface="Calibri" panose="020F0502020204030204" pitchFamily="34" charset="0"/>
              </a:rPr>
              <a:t> Luke 6:14 (listed among the 12)</a:t>
            </a:r>
          </a:p>
          <a:p>
            <a:endParaRPr lang="en-US" sz="2400" dirty="0">
              <a:latin typeface="Calibri" panose="020F0502020204030204" pitchFamily="34" charset="0"/>
              <a:ea typeface="Times New Roman" panose="02020603050405020304" pitchFamily="18" charset="0"/>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Acts 1:13 (present at election of Matthias)</a:t>
            </a:r>
          </a:p>
        </p:txBody>
      </p:sp>
    </p:spTree>
    <p:extLst>
      <p:ext uri="{BB962C8B-B14F-4D97-AF65-F5344CB8AC3E}">
        <p14:creationId xmlns:p14="http://schemas.microsoft.com/office/powerpoint/2010/main" val="97994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115FE3-3CE3-A402-9D71-59117E57D08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What do we know about him?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B2372B-995A-D88C-D830-632891D51BFD}"/>
              </a:ext>
            </a:extLst>
          </p:cNvPr>
          <p:cNvSpPr>
            <a:spLocks noGrp="1"/>
          </p:cNvSpPr>
          <p:nvPr>
            <p:ph idx="1"/>
          </p:nvPr>
        </p:nvSpPr>
        <p:spPr>
          <a:xfrm>
            <a:off x="4447308" y="591344"/>
            <a:ext cx="6906491" cy="5585619"/>
          </a:xfrm>
        </p:spPr>
        <p:txBody>
          <a:bodyPr anchor="ctr">
            <a:normAutofit/>
          </a:bodyPr>
          <a:lstStyle/>
          <a:p>
            <a:r>
              <a:rPr lang="en-US" sz="2600" dirty="0">
                <a:latin typeface="Calibri" panose="020F0502020204030204" pitchFamily="34" charset="0"/>
                <a:cs typeface="Calibri" panose="020F0502020204030204" pitchFamily="34" charset="0"/>
              </a:rPr>
              <a:t>Andrew’s name means “brave” in Greek. That he had a Greek name in Galilee raises questions about his family. We think of his brother Simon Peter as being very Jewish, but the family may have been more culturally blended than we imagine. Their father, according to tradition, was named Jonah. In Orthodox tradition Andrew is referred to as the “</a:t>
            </a:r>
            <a:r>
              <a:rPr lang="en-US" sz="2600" i="1" dirty="0">
                <a:latin typeface="Calibri" panose="020F0502020204030204" pitchFamily="34" charset="0"/>
                <a:cs typeface="Calibri" panose="020F0502020204030204" pitchFamily="34" charset="0"/>
              </a:rPr>
              <a:t>Protokletos</a:t>
            </a:r>
            <a:r>
              <a:rPr lang="en-US" sz="2600" dirty="0">
                <a:latin typeface="Calibri" panose="020F0502020204030204" pitchFamily="34" charset="0"/>
                <a:cs typeface="Calibri" panose="020F0502020204030204" pitchFamily="34" charset="0"/>
              </a:rPr>
              <a:t>” or “First Called.”</a:t>
            </a:r>
          </a:p>
          <a:p>
            <a:r>
              <a:rPr lang="en-US" sz="2600" dirty="0">
                <a:latin typeface="Calibri" panose="020F0502020204030204" pitchFamily="34" charset="0"/>
                <a:cs typeface="Calibri" panose="020F0502020204030204" pitchFamily="34" charset="0"/>
              </a:rPr>
              <a:t>Andrew was a Galilean fisherman who according to Mark, lived in Capernaum with his brother.  John says they lived in Bethsaida. Andrew was a disciple of John the Baptist and began following Jesus at his direction. </a:t>
            </a:r>
          </a:p>
          <a:p>
            <a:endParaRPr lang="en-US" sz="2600" dirty="0"/>
          </a:p>
        </p:txBody>
      </p:sp>
    </p:spTree>
    <p:extLst>
      <p:ext uri="{BB962C8B-B14F-4D97-AF65-F5344CB8AC3E}">
        <p14:creationId xmlns:p14="http://schemas.microsoft.com/office/powerpoint/2010/main" val="425748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55554C-9A04-11AE-64B7-592AA7711377}"/>
              </a:ext>
            </a:extLst>
          </p:cNvPr>
          <p:cNvSpPr>
            <a:spLocks noGrp="1"/>
          </p:cNvSpPr>
          <p:nvPr>
            <p:ph type="title"/>
          </p:nvPr>
        </p:nvSpPr>
        <p:spPr>
          <a:xfrm>
            <a:off x="841248" y="548640"/>
            <a:ext cx="3600860" cy="5431536"/>
          </a:xfrm>
        </p:spPr>
        <p:txBody>
          <a:bodyPr>
            <a:normAutofit/>
          </a:bodyPr>
          <a:lstStyle/>
          <a:p>
            <a:r>
              <a:rPr lang="en-US" sz="5400" dirty="0"/>
              <a:t>Lots of tradition…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04A32B33-4013-CE12-9888-E6E2DC5EA76C}"/>
              </a:ext>
            </a:extLst>
          </p:cNvPr>
          <p:cNvSpPr>
            <a:spLocks noGrp="1"/>
          </p:cNvSpPr>
          <p:nvPr>
            <p:ph idx="1"/>
          </p:nvPr>
        </p:nvSpPr>
        <p:spPr>
          <a:xfrm>
            <a:off x="4775120" y="733424"/>
            <a:ext cx="7395544" cy="6334125"/>
          </a:xfrm>
        </p:spPr>
        <p:txBody>
          <a:bodyPr anchor="ctr">
            <a:normAutofit lnSpcReduction="10000"/>
          </a:bodyPr>
          <a:lstStyle/>
          <a:p>
            <a:r>
              <a:rPr lang="en-US" sz="2400" dirty="0"/>
              <a:t>Eusebius’ Church history records that Andrew began his apostolic ministry in Scythia, and moved along the Black Sea up to Kiev. He is considered the patron saint of Ukraine, Romania, Prussia, and Russia (and about a dozen other cities and countries around the world reaching from Barbados to Scotland). </a:t>
            </a:r>
          </a:p>
          <a:p>
            <a:r>
              <a:rPr lang="en-US" sz="2400" dirty="0"/>
              <a:t>A separate tradition from Hippolytus of Rome says that he moved into what is now Turkey and founded what became the “see of Byzantium” or the see of Constantinople. </a:t>
            </a:r>
          </a:p>
          <a:p>
            <a:r>
              <a:rPr lang="en-US" sz="2400" dirty="0"/>
              <a:t>Andrew is said to have been crucified in Patras, Greece in 60 C.E. One tradition says he was bound, not nailed to a Latin cross of the type that killed Jesus. But a later tradition out of the Middle Ages says he asked to be crucified on a different type of cross because he was not worthy of the same as Jesus, and was crucified on a cross shaped like the letter X.  From the Middle Ages on, an X has been the symbol for Andrew in churches all around the world.</a:t>
            </a:r>
          </a:p>
          <a:p>
            <a:endParaRPr lang="en-US" sz="2400" dirty="0"/>
          </a:p>
          <a:p>
            <a:pPr marL="0" indent="0">
              <a:buNone/>
            </a:pPr>
            <a:endParaRPr lang="en-US" sz="1900" dirty="0"/>
          </a:p>
        </p:txBody>
      </p:sp>
    </p:spTree>
    <p:extLst>
      <p:ext uri="{BB962C8B-B14F-4D97-AF65-F5344CB8AC3E}">
        <p14:creationId xmlns:p14="http://schemas.microsoft.com/office/powerpoint/2010/main" val="266534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E9360F-0D31-811C-F20E-C3F5F86E1976}"/>
              </a:ext>
            </a:extLst>
          </p:cNvPr>
          <p:cNvSpPr>
            <a:spLocks noGrp="1"/>
          </p:cNvSpPr>
          <p:nvPr>
            <p:ph type="title"/>
          </p:nvPr>
        </p:nvSpPr>
        <p:spPr>
          <a:xfrm>
            <a:off x="835649" y="410153"/>
            <a:ext cx="10520702" cy="1325563"/>
          </a:xfrm>
        </p:spPr>
        <p:txBody>
          <a:bodyPr vert="horz" lIns="91440" tIns="45720" rIns="91440" bIns="45720" rtlCol="0" anchor="ctr">
            <a:normAutofit/>
          </a:bodyPr>
          <a:lstStyle/>
          <a:p>
            <a:r>
              <a:rPr lang="en-US" kern="1200" dirty="0">
                <a:solidFill>
                  <a:schemeClr val="tx1"/>
                </a:solidFill>
                <a:latin typeface="+mj-lt"/>
                <a:ea typeface="+mj-ea"/>
                <a:cs typeface="+mj-cs"/>
              </a:rPr>
              <a:t>Scotland?</a:t>
            </a:r>
          </a:p>
        </p:txBody>
      </p:sp>
      <p:sp>
        <p:nvSpPr>
          <p:cNvPr id="3" name="Content Placeholder 2">
            <a:extLst>
              <a:ext uri="{FF2B5EF4-FFF2-40B4-BE49-F238E27FC236}">
                <a16:creationId xmlns:a16="http://schemas.microsoft.com/office/drawing/2014/main" id="{4E501F74-C385-224F-0906-7A8D56C1C19D}"/>
              </a:ext>
            </a:extLst>
          </p:cNvPr>
          <p:cNvSpPr>
            <a:spLocks noGrp="1"/>
          </p:cNvSpPr>
          <p:nvPr>
            <p:ph sz="half" idx="1"/>
          </p:nvPr>
        </p:nvSpPr>
        <p:spPr>
          <a:xfrm>
            <a:off x="142876" y="1438275"/>
            <a:ext cx="5631391" cy="4738687"/>
          </a:xfrm>
        </p:spPr>
        <p:txBody>
          <a:bodyPr vert="horz" lIns="91440" tIns="45720" rIns="91440" bIns="45720" rtlCol="0">
            <a:normAutofit/>
          </a:bodyPr>
          <a:lstStyle/>
          <a:p>
            <a:r>
              <a:rPr lang="en-US" sz="2000" dirty="0"/>
              <a:t>One tradition says that Andrews bones were buried and/or treasured in Patras. But another tradition says they were taken in the 8</a:t>
            </a:r>
            <a:r>
              <a:rPr lang="en-US" sz="2000" baseline="30000" dirty="0"/>
              <a:t>th</a:t>
            </a:r>
            <a:r>
              <a:rPr lang="en-US" sz="2000" dirty="0"/>
              <a:t> Century by someone named Regulus and given to the Pictish King Oenegus  mac Fergusa in Scotland. Not long after that, the Picts and Scots went to battle against the  Angles. When the King saw that the Picts and Scots were outnumbered, he prayed on the relics that if God would let him win, he would make Andrew the patron saint of Scotland. He did, and not only is St. Andrew the patron saint of Scotland now, the Scottish flag is also based on his cross. </a:t>
            </a:r>
          </a:p>
          <a:p>
            <a:r>
              <a:rPr lang="en-US" sz="2000" dirty="0"/>
              <a:t>For a time, X crosses were also put on fireplaces in Scotland to prevent witches from entering homes through the chimneys. </a:t>
            </a:r>
          </a:p>
        </p:txBody>
      </p:sp>
      <p:pic>
        <p:nvPicPr>
          <p:cNvPr id="1026" name="Picture 2">
            <a:extLst>
              <a:ext uri="{FF2B5EF4-FFF2-40B4-BE49-F238E27FC236}">
                <a16:creationId xmlns:a16="http://schemas.microsoft.com/office/drawing/2014/main" id="{1B63AA79-C87C-0260-A8F4-3AF4B53686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774267" y="628650"/>
            <a:ext cx="6274857" cy="503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3333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85786C-78D7-CFC9-352B-946108C983A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Acts of Andrew and Matthias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E508AB4-C2B4-31F2-E806-4A556DD05ED2}"/>
              </a:ext>
            </a:extLst>
          </p:cNvPr>
          <p:cNvSpPr>
            <a:spLocks noGrp="1"/>
          </p:cNvSpPr>
          <p:nvPr>
            <p:ph idx="1"/>
          </p:nvPr>
        </p:nvSpPr>
        <p:spPr>
          <a:xfrm>
            <a:off x="4167272" y="85725"/>
            <a:ext cx="7186527" cy="6629399"/>
          </a:xfrm>
        </p:spPr>
        <p:txBody>
          <a:bodyPr anchor="ctr">
            <a:noAutofit/>
          </a:bodyPr>
          <a:lstStyle/>
          <a:p>
            <a:r>
              <a:rPr lang="en-US" sz="2400" dirty="0"/>
              <a:t>This 3</a:t>
            </a:r>
            <a:r>
              <a:rPr lang="en-US" sz="2400" baseline="30000" dirty="0"/>
              <a:t>rd</a:t>
            </a:r>
            <a:r>
              <a:rPr lang="en-US" sz="2400" dirty="0"/>
              <a:t>- 5</a:t>
            </a:r>
            <a:r>
              <a:rPr lang="en-US" sz="2400" baseline="30000" dirty="0"/>
              <a:t>th</a:t>
            </a:r>
            <a:r>
              <a:rPr lang="en-US" sz="2400" dirty="0"/>
              <a:t> Century non-canonical text which survives in Greek, Syriac, and Latin tell the story of Andrew and Matthias’ ministries after the ascension. The story says the disciples cast lots to determine who would go to which country. Mathias went to “the land of the cannibals” where he was promptly blinded, given poison, and imprisoned for future consumption. He prayed to Jesus and Jesus sent Andrew to rescue him. </a:t>
            </a:r>
          </a:p>
          <a:p>
            <a:r>
              <a:rPr lang="en-US" sz="2400" dirty="0"/>
              <a:t>The story goes on to describe the two men traveling in a boat with Jesus as the pilot, but they don’t recognize him. Jesus as pilot askes Andrew to recount stories about Jesus and explain why the Jews do not believe in him. After a lengthy narrative section, the men wake up and realize Jesus is on ship. Now Jesus is a beautiful child who warns them of dangers that await them. Andrew goes on to work several miracles, rebuke the devil, turns executioner’s hands to stone, order flood and fire to descend upon the city of cannibals, and resurrects the dead only to baptize them. </a:t>
            </a:r>
          </a:p>
        </p:txBody>
      </p:sp>
    </p:spTree>
    <p:extLst>
      <p:ext uri="{BB962C8B-B14F-4D97-AF65-F5344CB8AC3E}">
        <p14:creationId xmlns:p14="http://schemas.microsoft.com/office/powerpoint/2010/main" val="72734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284</TotalTime>
  <Words>3338</Words>
  <Application>Microsoft Office PowerPoint</Application>
  <PresentationFormat>Widescreen</PresentationFormat>
  <Paragraphs>129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Those who said ‘Yes’ to Christ’s call: </vt:lpstr>
      <vt:lpstr>Opening sharing…..</vt:lpstr>
      <vt:lpstr>Evangelists, Encouragers, and Equippers</vt:lpstr>
      <vt:lpstr> Andrew- First male disciple (brother of Simon Peter)</vt:lpstr>
      <vt:lpstr>Scripture Lessons</vt:lpstr>
      <vt:lpstr>What do we know about him?</vt:lpstr>
      <vt:lpstr>Lots of tradition…</vt:lpstr>
      <vt:lpstr>Scotland?</vt:lpstr>
      <vt:lpstr>Acts of Andrew and Matthias </vt:lpstr>
      <vt:lpstr> Spiritual gifts </vt:lpstr>
      <vt:lpstr>Joanna- wife of Herod’s steward Chuza</vt:lpstr>
      <vt:lpstr>Scripture Lessons</vt:lpstr>
      <vt:lpstr>Tradition cont..</vt:lpstr>
      <vt:lpstr>Spiritual gifts </vt:lpstr>
      <vt:lpstr>Mary, Wife of Clopas (or Cleopas)</vt:lpstr>
      <vt:lpstr>Scripture Lessons</vt:lpstr>
      <vt:lpstr> What can we learn from Mary?</vt:lpstr>
      <vt:lpstr>  Matthias</vt:lpstr>
      <vt:lpstr>Scripture Lessons +</vt:lpstr>
      <vt:lpstr>Traditions:</vt:lpstr>
      <vt:lpstr>Place-filler… </vt:lpstr>
      <vt:lpstr>Joseph of Arimathea</vt:lpstr>
      <vt:lpstr>Scripture Lessons+</vt:lpstr>
      <vt:lpstr>Gospel of Nicodemus says more….</vt:lpstr>
      <vt:lpstr>The Grail Legend</vt:lpstr>
      <vt:lpstr>What can we learn? </vt:lpstr>
      <vt:lpstr>Barnabas</vt:lpstr>
      <vt:lpstr>Scripture Lessons+</vt:lpstr>
      <vt:lpstr>Traditions:</vt:lpstr>
      <vt:lpstr>Gifts </vt:lpstr>
      <vt:lpstr>Lydia</vt:lpstr>
      <vt:lpstr>Scripture Lessons and Tradition</vt:lpstr>
      <vt:lpstr>Tradition </vt:lpstr>
      <vt:lpstr>Discussion</vt:lpstr>
      <vt:lpstr>In their shoes?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who said ‘Yes’ to Christ’s call:</dc:title>
  <dc:creator>Elizabeth McLean</dc:creator>
  <cp:lastModifiedBy>Elizabeth McLean</cp:lastModifiedBy>
  <cp:revision>8</cp:revision>
  <dcterms:created xsi:type="dcterms:W3CDTF">2023-02-28T19:15:29Z</dcterms:created>
  <dcterms:modified xsi:type="dcterms:W3CDTF">2023-03-08T19:24:00Z</dcterms:modified>
</cp:coreProperties>
</file>